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s/slide9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Override PartName="/ppt/notesSlides/notesSlide9.xml" ContentType="application/vnd.openxmlformats-officedocument.presentationml.notes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ppt/slideMasters/slideMaster2.xml" ContentType="application/vnd.openxmlformats-officedocument.presentationml.slideMaster+xml"/>
  <Default Extension="jpeg" ContentType="image/jpeg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notesSlides/notesSlide12.xml" ContentType="application/vnd.openxmlformats-officedocument.presentationml.notesSlide+xml"/>
  <Override PartName="/ppt/slides/slide22.xml" ContentType="application/vnd.openxmlformats-officedocument.presentationml.slide+xml"/>
  <Override PartName="/docProps/app.xml" ContentType="application/vnd.openxmlformats-officedocument.extended-properties+xml"/>
  <Default Extension="xml" ContentType="application/xml"/>
  <Override PartName="/ppt/slides/slide19.xml" ContentType="application/vnd.openxmlformats-officedocument.presentationml.slide+xml"/>
  <Override PartName="/ppt/slideLayouts/slideLayout16.xml" ContentType="application/vnd.openxmlformats-officedocument.presentationml.slideLayout+xml"/>
  <Override PartName="/ppt/tableStyles.xml" ContentType="application/vnd.openxmlformats-officedocument.presentationml.tableStyles+xml"/>
  <Override PartName="/ppt/notesSlides/notesSlide5.xml" ContentType="application/vnd.openxmlformats-officedocument.presentationml.notesSlide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s/slide6.xml" ContentType="application/vnd.openxmlformats-officedocument.presentationml.sl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theme/theme3.xml" ContentType="application/vnd.openxmlformats-officedocument.theme+xml"/>
  <Override PartName="/ppt/slides/slide23.xml" ContentType="application/vnd.openxmlformats-officedocument.presentationml.slide+xml"/>
  <Override PartName="/ppt/slideLayouts/slideLayout17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s/slide7.xml" ContentType="application/vnd.openxmlformats-officedocument.presentationml.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Layouts/slideLayout18.xml" ContentType="application/vnd.openxmlformats-officedocument.presentationml.slideLayout+xml"/>
  <Override PartName="/ppt/notesSlides/notesSlide7.xml" ContentType="application/vnd.openxmlformats-officedocument.presentationml.notes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8.xml" ContentType="application/vnd.openxmlformats-officedocument.presentationml.slide+xml"/>
  <Override PartName="/ppt/notesSlides/notesSlide3.xml" ContentType="application/vnd.openxmlformats-officedocument.presentationml.notesSlide+xml"/>
  <Override PartName="/ppt/notesSlides/notesSlide10.xml" ContentType="application/vnd.openxmlformats-officedocument.presentationml.notes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notesSlides/notesSlide8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1.xml" ContentType="application/vnd.openxmlformats-officedocument.presentationml.notes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  <Override PartName="/ppt/slideLayouts/slideLayout19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trictFirstAndLastChars="0" saveSubsetFonts="1" autoCompressPictures="0">
  <p:sldMasterIdLst>
    <p:sldMasterId id="2147483648" r:id="rId1"/>
    <p:sldMasterId id="2147483649" r:id="rId2"/>
  </p:sldMasterIdLst>
  <p:notesMasterIdLst>
    <p:notesMasterId r:id="rId30"/>
  </p:notesMasterIdLst>
  <p:sldIdLst>
    <p:sldId id="256" r:id="rId3"/>
    <p:sldId id="257" r:id="rId4"/>
    <p:sldId id="258" r:id="rId5"/>
    <p:sldId id="259" r:id="rId6"/>
    <p:sldId id="272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3" r:id="rId20"/>
    <p:sldId id="274" r:id="rId21"/>
    <p:sldId id="275" r:id="rId22"/>
    <p:sldId id="277" r:id="rId23"/>
    <p:sldId id="276" r:id="rId24"/>
    <p:sldId id="278" r:id="rId25"/>
    <p:sldId id="279" r:id="rId26"/>
    <p:sldId id="280" r:id="rId27"/>
    <p:sldId id="281" r:id="rId28"/>
    <p:sldId id="282" r:id="rId29"/>
  </p:sldIdLst>
  <p:sldSz cx="14630400" cy="9144000"/>
  <p:notesSz cx="6858000" cy="9144000"/>
  <p:defaultTextStyle>
    <a:defPPr>
      <a:defRPr lang="en-GB"/>
    </a:defPPr>
    <a:lvl1pPr algn="l" defTabSz="457200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-102" charset="0"/>
      <a:defRPr sz="2400" kern="1200">
        <a:solidFill>
          <a:schemeClr val="bg1"/>
        </a:solidFill>
        <a:latin typeface="Arial" pitchFamily="-102" charset="0"/>
        <a:ea typeface="ＭＳ Ｐゴシック" pitchFamily="-102" charset="-128"/>
        <a:cs typeface="ＭＳ Ｐゴシック" pitchFamily="-102" charset="-128"/>
      </a:defRPr>
    </a:lvl1pPr>
    <a:lvl2pPr marL="742950" indent="-285750" algn="l" defTabSz="457200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-102" charset="0"/>
      <a:defRPr sz="2400" kern="1200">
        <a:solidFill>
          <a:schemeClr val="bg1"/>
        </a:solidFill>
        <a:latin typeface="Arial" pitchFamily="-102" charset="0"/>
        <a:ea typeface="ＭＳ Ｐゴシック" pitchFamily="-102" charset="-128"/>
        <a:cs typeface="ＭＳ Ｐゴシック" pitchFamily="-102" charset="-128"/>
      </a:defRPr>
    </a:lvl2pPr>
    <a:lvl3pPr marL="1143000" indent="-228600" algn="l" defTabSz="457200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-102" charset="0"/>
      <a:defRPr sz="2400" kern="1200">
        <a:solidFill>
          <a:schemeClr val="bg1"/>
        </a:solidFill>
        <a:latin typeface="Arial" pitchFamily="-102" charset="0"/>
        <a:ea typeface="ＭＳ Ｐゴシック" pitchFamily="-102" charset="-128"/>
        <a:cs typeface="ＭＳ Ｐゴシック" pitchFamily="-102" charset="-128"/>
      </a:defRPr>
    </a:lvl3pPr>
    <a:lvl4pPr marL="1600200" indent="-228600" algn="l" defTabSz="457200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-102" charset="0"/>
      <a:defRPr sz="2400" kern="1200">
        <a:solidFill>
          <a:schemeClr val="bg1"/>
        </a:solidFill>
        <a:latin typeface="Arial" pitchFamily="-102" charset="0"/>
        <a:ea typeface="ＭＳ Ｐゴシック" pitchFamily="-102" charset="-128"/>
        <a:cs typeface="ＭＳ Ｐゴシック" pitchFamily="-102" charset="-128"/>
      </a:defRPr>
    </a:lvl4pPr>
    <a:lvl5pPr marL="2057400" indent="-228600" algn="l" defTabSz="457200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-102" charset="0"/>
      <a:defRPr sz="2400" kern="1200">
        <a:solidFill>
          <a:schemeClr val="bg1"/>
        </a:solidFill>
        <a:latin typeface="Arial" pitchFamily="-102" charset="0"/>
        <a:ea typeface="ＭＳ Ｐゴシック" pitchFamily="-102" charset="-128"/>
        <a:cs typeface="ＭＳ Ｐゴシック" pitchFamily="-102" charset="-128"/>
      </a:defRPr>
    </a:lvl5pPr>
    <a:lvl6pPr marL="2286000" algn="l" defTabSz="457200" rtl="0" eaLnBrk="1" latinLnBrk="0" hangingPunct="1">
      <a:defRPr sz="2400" kern="1200">
        <a:solidFill>
          <a:schemeClr val="bg1"/>
        </a:solidFill>
        <a:latin typeface="Arial" pitchFamily="-102" charset="0"/>
        <a:ea typeface="ＭＳ Ｐゴシック" pitchFamily="-102" charset="-128"/>
        <a:cs typeface="ＭＳ Ｐゴシック" pitchFamily="-102" charset="-128"/>
      </a:defRPr>
    </a:lvl6pPr>
    <a:lvl7pPr marL="2743200" algn="l" defTabSz="457200" rtl="0" eaLnBrk="1" latinLnBrk="0" hangingPunct="1">
      <a:defRPr sz="2400" kern="1200">
        <a:solidFill>
          <a:schemeClr val="bg1"/>
        </a:solidFill>
        <a:latin typeface="Arial" pitchFamily="-102" charset="0"/>
        <a:ea typeface="ＭＳ Ｐゴシック" pitchFamily="-102" charset="-128"/>
        <a:cs typeface="ＭＳ Ｐゴシック" pitchFamily="-102" charset="-128"/>
      </a:defRPr>
    </a:lvl7pPr>
    <a:lvl8pPr marL="3200400" algn="l" defTabSz="457200" rtl="0" eaLnBrk="1" latinLnBrk="0" hangingPunct="1">
      <a:defRPr sz="2400" kern="1200">
        <a:solidFill>
          <a:schemeClr val="bg1"/>
        </a:solidFill>
        <a:latin typeface="Arial" pitchFamily="-102" charset="0"/>
        <a:ea typeface="ＭＳ Ｐゴシック" pitchFamily="-102" charset="-128"/>
        <a:cs typeface="ＭＳ Ｐゴシック" pitchFamily="-102" charset="-128"/>
      </a:defRPr>
    </a:lvl8pPr>
    <a:lvl9pPr marL="3657600" algn="l" defTabSz="457200" rtl="0" eaLnBrk="1" latinLnBrk="0" hangingPunct="1">
      <a:defRPr sz="2400" kern="1200">
        <a:solidFill>
          <a:schemeClr val="bg1"/>
        </a:solidFill>
        <a:latin typeface="Arial" pitchFamily="-102" charset="0"/>
        <a:ea typeface="ＭＳ Ｐゴシック" pitchFamily="-102" charset="-128"/>
        <a:cs typeface="ＭＳ Ｐゴシック" pitchFamily="-102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72" y="-104"/>
      </p:cViewPr>
      <p:guideLst>
        <p:guide orient="horz" pos="2115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slide" Target="slides/slide23.xml"/><Relationship Id="rId26" Type="http://schemas.openxmlformats.org/officeDocument/2006/relationships/slide" Target="slides/slide24.xml"/><Relationship Id="rId27" Type="http://schemas.openxmlformats.org/officeDocument/2006/relationships/slide" Target="slides/slide25.xml"/><Relationship Id="rId28" Type="http://schemas.openxmlformats.org/officeDocument/2006/relationships/slide" Target="slides/slide26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30" Type="http://schemas.openxmlformats.org/officeDocument/2006/relationships/notesMaster" Target="notesMasters/notesMaster1.xml"/><Relationship Id="rId31" Type="http://schemas.openxmlformats.org/officeDocument/2006/relationships/printerSettings" Target="printerSettings/printerSettings1.bin"/><Relationship Id="rId32" Type="http://schemas.openxmlformats.org/officeDocument/2006/relationships/presProps" Target="presProps.xml"/><Relationship Id="rId9" Type="http://schemas.openxmlformats.org/officeDocument/2006/relationships/slide" Target="slides/slide7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33" Type="http://schemas.openxmlformats.org/officeDocument/2006/relationships/viewProps" Target="viewProps.xml"/><Relationship Id="rId34" Type="http://schemas.openxmlformats.org/officeDocument/2006/relationships/theme" Target="theme/theme1.xml"/><Relationship Id="rId35" Type="http://schemas.openxmlformats.org/officeDocument/2006/relationships/tableStyles" Target="tableStyles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76" name="AutoShape 4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77" name="AutoShape 5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78" name="AutoShape 6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79" name="AutoShape 7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80" name="AutoShape 8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81" name="AutoShape 9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82" name="AutoShape 10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85" name="Rectangle 1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56125" cy="3413125"/>
          </a:xfrm>
          <a:prstGeom prst="rect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</p:sp>
      <p:sp>
        <p:nvSpPr>
          <p:cNvPr id="3086" name="Rectangle 14"/>
          <p:cNvSpPr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13325" cy="409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noProof="0" smtClean="0"/>
          </a:p>
        </p:txBody>
      </p:sp>
      <p:sp>
        <p:nvSpPr>
          <p:cNvPr id="3087" name="Text Box 15"/>
          <p:cNvSpPr txBox="1"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88" name="Rectangle 16"/>
          <p:cNvSpPr>
            <a:spLocks noGrp="1" noChangeArrowheads="1"/>
          </p:cNvSpPr>
          <p:nvPr>
            <p:ph type="sldNum"/>
          </p:nvPr>
        </p:nvSpPr>
        <p:spPr bwMode="auto">
          <a:xfrm>
            <a:off x="3886200" y="8686800"/>
            <a:ext cx="2955925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1200">
                <a:solidFill>
                  <a:srgbClr val="000000"/>
                </a:solidFill>
              </a:defRPr>
            </a:lvl1pPr>
          </a:lstStyle>
          <a:p>
            <a:fld id="{5CCEA7A3-0789-FD41-A516-CF4D635ADC4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-102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ＭＳ Ｐゴシック" charset="0"/>
      </a:defRPr>
    </a:lvl1pPr>
    <a:lvl2pPr marL="742950" indent="-28575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-102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2pPr>
    <a:lvl3pPr marL="11430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-102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3pPr>
    <a:lvl4pPr marL="16002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-102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4pPr>
    <a:lvl5pPr marL="20574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-102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73CDE08F-8580-FF48-B05F-CFFC8E7E46B4}" type="slidenum">
              <a:rPr lang="en-US"/>
              <a:pPr/>
              <a:t>1</a:t>
            </a:fld>
            <a:endParaRPr lang="en-US"/>
          </a:p>
        </p:txBody>
      </p:sp>
      <p:sp>
        <p:nvSpPr>
          <p:cNvPr id="23553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377C6663-A701-5F48-8250-4E9F10E455B9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</a:t>
            </a:fld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23554" name="Text Box 2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3555" name="Text Box 3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endParaRPr lang="en-AU">
              <a:latin typeface="Arial" pitchFamily="-102" charset="0"/>
              <a:ea typeface="ＭＳ Ｐゴシック" pitchFamily="-102" charset="-128"/>
              <a:cs typeface="ＭＳ Ｐゴシック" pitchFamily="-102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86FE50D8-9330-0C42-B3FE-C9D315528420}" type="slidenum">
              <a:rPr lang="en-US"/>
              <a:pPr/>
              <a:t>2</a:t>
            </a:fld>
            <a:endParaRPr lang="en-US"/>
          </a:p>
        </p:txBody>
      </p:sp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24579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423E4B8E-171E-4942-87CA-8F9047F8113C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2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D864BC0F-7F24-4E49-8A0B-94DD4951E356}" type="slidenum">
              <a:rPr lang="en-US"/>
              <a:pPr/>
              <a:t>3</a:t>
            </a:fld>
            <a:endParaRPr lang="en-US"/>
          </a:p>
        </p:txBody>
      </p:sp>
      <p:sp>
        <p:nvSpPr>
          <p:cNvPr id="25601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5602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098036BF-66A2-6B4A-8A3B-7418F2A31BF6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3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E6857956-98E3-7D48-9A7D-685AFEE553CA}" type="slidenum">
              <a:rPr lang="en-US"/>
              <a:pPr/>
              <a:t>4</a:t>
            </a:fld>
            <a:endParaRPr lang="en-US"/>
          </a:p>
        </p:txBody>
      </p:sp>
      <p:sp>
        <p:nvSpPr>
          <p:cNvPr id="26625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6626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C01CD2EC-6061-964B-8730-10DF5191E0FA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4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18E56CC5-89E7-E545-8289-5D4E34B90442}" type="slidenum">
              <a:rPr lang="en-US"/>
              <a:pPr/>
              <a:t>6</a:t>
            </a:fld>
            <a:endParaRPr lang="en-US"/>
          </a:p>
        </p:txBody>
      </p:sp>
      <p:sp>
        <p:nvSpPr>
          <p:cNvPr id="27649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7650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86B39870-066B-F442-81D7-24F029C5DFB6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6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8E83005B-283F-0840-B1B3-E0393A1BF928}" type="slidenum">
              <a:rPr lang="en-US"/>
              <a:pPr/>
              <a:t>7</a:t>
            </a:fld>
            <a:endParaRPr lang="en-US"/>
          </a:p>
        </p:txBody>
      </p:sp>
      <p:sp>
        <p:nvSpPr>
          <p:cNvPr id="28673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8674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28675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4D5769EB-A0A3-944E-B2A0-A03F85428721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7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A275DE59-5926-DE4F-A77B-4204C22052EF}" type="slidenum">
              <a:rPr lang="en-US"/>
              <a:pPr/>
              <a:t>8</a:t>
            </a:fld>
            <a:endParaRPr lang="en-US"/>
          </a:p>
        </p:txBody>
      </p:sp>
      <p:sp>
        <p:nvSpPr>
          <p:cNvPr id="29697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9698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758DD650-9EED-7741-B307-76DC313328EC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8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97D87515-8FA3-2D4B-A34F-966F77CD9558}" type="slidenum">
              <a:rPr lang="en-US"/>
              <a:pPr/>
              <a:t>9</a:t>
            </a:fld>
            <a:endParaRPr lang="en-US"/>
          </a:p>
        </p:txBody>
      </p:sp>
      <p:sp>
        <p:nvSpPr>
          <p:cNvPr id="30721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30722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70D51B76-19A7-FC46-B660-140B51F0E064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9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A883B5B9-2F8D-E041-9D45-E5399F86AD6F}" type="slidenum">
              <a:rPr lang="en-US"/>
              <a:pPr/>
              <a:t>10</a:t>
            </a:fld>
            <a:endParaRPr lang="en-US"/>
          </a:p>
        </p:txBody>
      </p:sp>
      <p:sp>
        <p:nvSpPr>
          <p:cNvPr id="31745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31746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F0C4380D-E5C8-FC46-AB86-540C1B94E0A3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10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90C02A10-5D31-9B49-B57F-945F4470294C}" type="slidenum">
              <a:rPr lang="en-US"/>
              <a:pPr/>
              <a:t>11</a:t>
            </a:fld>
            <a:endParaRPr lang="en-US"/>
          </a:p>
        </p:txBody>
      </p:sp>
      <p:sp>
        <p:nvSpPr>
          <p:cNvPr id="32769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32770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6CD7EB47-7971-1846-A4CF-825CE170E0C5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11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BE230984-26DA-094E-AB31-8053AA49DE49}" type="slidenum">
              <a:rPr lang="en-US"/>
              <a:pPr/>
              <a:t>12</a:t>
            </a:fld>
            <a:endParaRPr lang="en-US"/>
          </a:p>
        </p:txBody>
      </p:sp>
      <p:sp>
        <p:nvSpPr>
          <p:cNvPr id="33793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33794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4DA0AF7B-CA8C-1F46-943A-F763249B1F85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12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7373A335-95BA-E348-ADF1-5CEDF190D628}" type="slidenum">
              <a:rPr lang="en-US"/>
              <a:pPr/>
              <a:t>13</a:t>
            </a:fld>
            <a:endParaRPr lang="en-US"/>
          </a:p>
        </p:txBody>
      </p:sp>
      <p:sp>
        <p:nvSpPr>
          <p:cNvPr id="34817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34818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0E677E4F-DBDB-F644-956A-9A13680B285F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13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9102FEA5-C889-D94C-B419-4C1602758F6D}" type="slidenum">
              <a:rPr lang="en-US"/>
              <a:pPr/>
              <a:t>14</a:t>
            </a:fld>
            <a:endParaRPr lang="en-US"/>
          </a:p>
        </p:txBody>
      </p:sp>
      <p:sp>
        <p:nvSpPr>
          <p:cNvPr id="35841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35842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E28CC50C-C738-8644-96BD-E7C61719C33B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14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B521C1CC-6F0B-234B-ACF1-DEF3C309FC5D}" type="slidenum">
              <a:rPr lang="en-US"/>
              <a:pPr/>
              <a:t>15</a:t>
            </a:fld>
            <a:endParaRPr lang="en-US"/>
          </a:p>
        </p:txBody>
      </p:sp>
      <p:sp>
        <p:nvSpPr>
          <p:cNvPr id="36865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36866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CB7E45F2-7422-8F46-A9B5-0219E371388E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15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6"/>
          <p:cNvSpPr>
            <a:spLocks noGrp="1" noChangeArrowheads="1"/>
          </p:cNvSpPr>
          <p:nvPr>
            <p:ph type="sldNum" sz="quarter"/>
          </p:nvPr>
        </p:nvSpPr>
        <p:spPr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/>
          <a:lstStyle/>
          <a:p>
            <a:fld id="{0CF48F5F-5518-EF42-B267-3796F8AB4B1B}" type="slidenum">
              <a:rPr lang="en-US"/>
              <a:pPr/>
              <a:t>16</a:t>
            </a:fld>
            <a:endParaRPr lang="en-US"/>
          </a:p>
        </p:txBody>
      </p:sp>
      <p:sp>
        <p:nvSpPr>
          <p:cNvPr id="37889" name="Text Box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685800" y="685800"/>
            <a:ext cx="54864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37890" name="Text Box 2"/>
          <p:cNvSpPr txBox="1"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 smtClean="0">
              <a:cs typeface="+mn-cs"/>
            </a:endParaRPr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 anchor="b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E3A92AD1-4BE1-AF43-B6F6-9776566A175B}" type="slidenum">
              <a:rPr lang="en-US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16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6963" y="2840038"/>
            <a:ext cx="12436475" cy="1960562"/>
          </a:xfrm>
        </p:spPr>
        <p:txBody>
          <a:bodyPr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3925" y="5181600"/>
            <a:ext cx="10242550" cy="23368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AU" smtClean="0"/>
              <a:t>Click to edit Master subtitle style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8BA14AC-6672-7745-B7FD-06314AE656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E06135-4613-C844-87E6-67E74E1C70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700" y="5875338"/>
            <a:ext cx="12436475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5700" y="3875088"/>
            <a:ext cx="12436475" cy="200025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3217B-773A-FA40-AE59-893B38DA84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6963" y="2641600"/>
            <a:ext cx="6134100" cy="706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83463" y="2641600"/>
            <a:ext cx="6134100" cy="706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E88E16-42BB-6541-A1AB-E54732EC69A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838" y="366713"/>
            <a:ext cx="13166725" cy="1524000"/>
          </a:xfrm>
        </p:spPr>
        <p:txBody>
          <a:bodyPr/>
          <a:lstStyle>
            <a:lvl1pPr>
              <a:defRPr/>
            </a:lvl1pPr>
          </a:lstStyle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838" y="2046288"/>
            <a:ext cx="6464300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838" y="2900363"/>
            <a:ext cx="6464300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32675" y="2046288"/>
            <a:ext cx="6465888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32675" y="2900363"/>
            <a:ext cx="6465888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7B0B65-9923-7247-B3DA-64A511C1E9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223800-5EA0-BF4E-B994-0B830D066C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CC7368-8600-5445-A60B-75134BCC86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838" y="363538"/>
            <a:ext cx="4813300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9763" y="363538"/>
            <a:ext cx="8178800" cy="78041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1838" y="1912938"/>
            <a:ext cx="4813300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A18DD83-ED06-744E-A39A-EE9C2C5014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7025" y="6400800"/>
            <a:ext cx="8778875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67025" y="817563"/>
            <a:ext cx="8778875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867025" y="7156450"/>
            <a:ext cx="8778875" cy="10731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AF6EF9A-65C0-8F44-B818-B80BF7E216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A9ECCB1-4817-5148-93AF-BFA48FEFBF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236325" y="-193675"/>
            <a:ext cx="3378200" cy="9901238"/>
          </a:xfrm>
        </p:spPr>
        <p:txBody>
          <a:bodyPr vert="eaVert"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96963" y="-193675"/>
            <a:ext cx="9986962" cy="9901238"/>
          </a:xfrm>
        </p:spPr>
        <p:txBody>
          <a:bodyPr vert="eaVert"/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ED40E1-7CD6-1F45-8EB4-2AE187DCF73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4963" y="-193675"/>
            <a:ext cx="10469562" cy="1897063"/>
          </a:xfrm>
        </p:spPr>
        <p:txBody>
          <a:bodyPr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9A218C-50FC-A144-8BBF-8D99C8CB37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6963" y="2840038"/>
            <a:ext cx="12436475" cy="1960562"/>
          </a:xfrm>
        </p:spPr>
        <p:txBody>
          <a:bodyPr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3925" y="5181600"/>
            <a:ext cx="10242550" cy="23368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AU" smtClean="0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700" y="5875338"/>
            <a:ext cx="12436475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5700" y="3875088"/>
            <a:ext cx="12436475" cy="200025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6963" y="2641600"/>
            <a:ext cx="6134100" cy="706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83463" y="2641600"/>
            <a:ext cx="6134100" cy="706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838" y="366713"/>
            <a:ext cx="13166725" cy="1524000"/>
          </a:xfrm>
        </p:spPr>
        <p:txBody>
          <a:bodyPr/>
          <a:lstStyle>
            <a:lvl1pPr>
              <a:defRPr/>
            </a:lvl1pPr>
          </a:lstStyle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838" y="2046288"/>
            <a:ext cx="6464300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838" y="2900363"/>
            <a:ext cx="6464300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32675" y="2046288"/>
            <a:ext cx="6465888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32675" y="2900363"/>
            <a:ext cx="6465888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838" y="363538"/>
            <a:ext cx="4813300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9763" y="363538"/>
            <a:ext cx="8178800" cy="78041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1838" y="1912938"/>
            <a:ext cx="4813300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7025" y="6400800"/>
            <a:ext cx="8778875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67025" y="817563"/>
            <a:ext cx="8778875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867025" y="7156450"/>
            <a:ext cx="8778875" cy="10731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AU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236325" y="-193675"/>
            <a:ext cx="3378200" cy="9901238"/>
          </a:xfrm>
        </p:spPr>
        <p:txBody>
          <a:bodyPr vert="eaVert"/>
          <a:lstStyle/>
          <a:p>
            <a:r>
              <a:rPr lang="en-AU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96963" y="-193675"/>
            <a:ext cx="9986962" cy="9901238"/>
          </a:xfrm>
        </p:spPr>
        <p:txBody>
          <a:bodyPr vert="eaVert"/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7.xml"/><Relationship Id="rId6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9.xml"/><Relationship Id="rId8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4630400" cy="91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144963" y="-193675"/>
            <a:ext cx="10469562" cy="1897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the title text format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96963" y="2641600"/>
            <a:ext cx="12420600" cy="706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the outline text format</a:t>
            </a:r>
          </a:p>
          <a:p>
            <a:pPr lvl="1"/>
            <a:r>
              <a:rPr lang="en-GB"/>
              <a:t>Second Outline Level</a:t>
            </a:r>
          </a:p>
          <a:p>
            <a:pPr lvl="2"/>
            <a:r>
              <a:rPr lang="en-GB"/>
              <a:t>Third Outline Level</a:t>
            </a:r>
          </a:p>
          <a:p>
            <a:pPr lvl="3"/>
            <a:r>
              <a:rPr lang="en-GB"/>
              <a:t>Fourth Outline Level</a:t>
            </a:r>
          </a:p>
          <a:p>
            <a:pPr lvl="4"/>
            <a:r>
              <a:rPr lang="en-GB"/>
              <a:t>Fifth Outline Level</a:t>
            </a:r>
          </a:p>
          <a:p>
            <a:pPr lvl="4"/>
            <a:r>
              <a:rPr lang="en-GB"/>
              <a:t>Sixth Outline Level</a:t>
            </a:r>
          </a:p>
          <a:p>
            <a:pPr lvl="4"/>
            <a:r>
              <a:rPr lang="en-GB"/>
              <a:t>Seventh Outline Level</a:t>
            </a:r>
          </a:p>
          <a:p>
            <a:pPr lvl="4"/>
            <a:r>
              <a:rPr lang="en-GB"/>
              <a:t>Eighth Outline Level</a:t>
            </a:r>
          </a:p>
          <a:p>
            <a:pPr lvl="4"/>
            <a:r>
              <a:rPr lang="en-GB"/>
              <a:t>Ninth Outline Level</a:t>
            </a:r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1096963" y="8331200"/>
            <a:ext cx="3048000" cy="61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029" name="Text Box 5"/>
          <p:cNvSpPr txBox="1">
            <a:spLocks noChangeArrowheads="1"/>
          </p:cNvSpPr>
          <p:nvPr/>
        </p:nvSpPr>
        <p:spPr bwMode="auto">
          <a:xfrm>
            <a:off x="4997450" y="8331200"/>
            <a:ext cx="4633913" cy="61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10483850" y="8331200"/>
            <a:ext cx="3032125" cy="5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</a:defRPr>
            </a:lvl1pPr>
          </a:lstStyle>
          <a:p>
            <a:fld id="{CA84B14A-63E9-8A49-94B3-9EF49542401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59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5pPr>
      <a:lvl6pPr marL="2514600" indent="-228600"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6pPr>
      <a:lvl7pPr marL="2971800" indent="-228600"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7pPr>
      <a:lvl8pPr marL="3429000" indent="-228600"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8pPr>
      <a:lvl9pPr marL="3886200" indent="-228600"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9pPr>
    </p:titleStyle>
    <p:bodyStyle>
      <a:lvl1pPr marL="342900" indent="-342900" algn="l" defTabSz="457200" rtl="0" eaLnBrk="0" fontAlgn="base" hangingPunct="0">
        <a:spcBef>
          <a:spcPts val="1063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43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925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37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32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3pPr>
      <a:lvl4pPr marL="16002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4pPr>
      <a:lvl5pPr marL="20574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5pPr>
      <a:lvl6pPr marL="25146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6pPr>
      <a:lvl7pPr marL="29718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7pPr>
      <a:lvl8pPr marL="34290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8pPr>
      <a:lvl9pPr marL="38862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4630400" cy="91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144963" y="-193675"/>
            <a:ext cx="10469562" cy="1897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the title text format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96963" y="2641600"/>
            <a:ext cx="12420600" cy="706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the outline text format</a:t>
            </a:r>
          </a:p>
          <a:p>
            <a:pPr lvl="1"/>
            <a:r>
              <a:rPr lang="en-GB"/>
              <a:t>Second Outline Level</a:t>
            </a:r>
          </a:p>
          <a:p>
            <a:pPr lvl="2"/>
            <a:r>
              <a:rPr lang="en-GB"/>
              <a:t>Third Outline Level</a:t>
            </a:r>
          </a:p>
          <a:p>
            <a:pPr lvl="3"/>
            <a:r>
              <a:rPr lang="en-GB"/>
              <a:t>Fourth Outline Level</a:t>
            </a:r>
          </a:p>
          <a:p>
            <a:pPr lvl="4"/>
            <a:r>
              <a:rPr lang="en-GB"/>
              <a:t>Fifth Outline Level</a:t>
            </a:r>
          </a:p>
          <a:p>
            <a:pPr lvl="4"/>
            <a:r>
              <a:rPr lang="en-GB"/>
              <a:t>Sixth Outline Level</a:t>
            </a:r>
          </a:p>
          <a:p>
            <a:pPr lvl="4"/>
            <a:r>
              <a:rPr lang="en-GB"/>
              <a:t>Seventh Outline Level</a:t>
            </a:r>
          </a:p>
          <a:p>
            <a:pPr lvl="4"/>
            <a:r>
              <a:rPr lang="en-GB"/>
              <a:t>Eighth Outline Level</a:t>
            </a:r>
          </a:p>
          <a:p>
            <a:pPr lvl="4"/>
            <a:r>
              <a:rPr lang="en-GB"/>
              <a:t>Ninth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59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5pPr>
      <a:lvl6pPr marL="2514600" indent="-228600"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6pPr>
      <a:lvl7pPr marL="2971800" indent="-228600"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7pPr>
      <a:lvl8pPr marL="3429000" indent="-228600"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8pPr>
      <a:lvl9pPr marL="3886200" indent="-228600" algn="ctr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5900">
          <a:solidFill>
            <a:srgbClr val="000000"/>
          </a:solidFill>
          <a:latin typeface="Arial" charset="0"/>
          <a:ea typeface="ＭＳ Ｐゴシック" charset="0"/>
          <a:cs typeface="ＭＳ Ｐゴシック" charset="0"/>
        </a:defRPr>
      </a:lvl9pPr>
    </p:titleStyle>
    <p:bodyStyle>
      <a:lvl1pPr marL="342900" indent="-342900" algn="l" defTabSz="457200" rtl="0" eaLnBrk="0" fontAlgn="base" hangingPunct="0">
        <a:spcBef>
          <a:spcPts val="1063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43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925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37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32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3pPr>
      <a:lvl4pPr marL="16002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4pPr>
      <a:lvl5pPr marL="20574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pitchFamily="-102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5pPr>
      <a:lvl6pPr marL="25146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6pPr>
      <a:lvl7pPr marL="29718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7pPr>
      <a:lvl8pPr marL="34290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8pPr>
      <a:lvl9pPr marL="3886200" indent="-228600" algn="l" defTabSz="457200" rtl="0" eaLnBrk="0" fontAlgn="base" hangingPunct="0">
        <a:spcBef>
          <a:spcPts val="663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700">
          <a:solidFill>
            <a:srgbClr val="000000"/>
          </a:solidFill>
          <a:latin typeface="+mn-lt"/>
          <a:ea typeface="ヒラギノ角ゴ Pro W3" charset="0"/>
          <a:cs typeface="ヒラギノ角ゴ Pro W3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4.png"/><Relationship Id="rId1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9.png"/><Relationship Id="rId7" Type="http://schemas.openxmlformats.org/officeDocument/2006/relationships/image" Target="../media/image10.png"/><Relationship Id="rId8" Type="http://schemas.openxmlformats.org/officeDocument/2006/relationships/image" Target="../media/image11.png"/><Relationship Id="rId9" Type="http://schemas.openxmlformats.org/officeDocument/2006/relationships/image" Target="../media/image12.png"/><Relationship Id="rId10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5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4" Type="http://schemas.openxmlformats.org/officeDocument/2006/relationships/image" Target="../media/image21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4" Type="http://schemas.openxmlformats.org/officeDocument/2006/relationships/image" Target="../media/image21.png"/><Relationship Id="rId5" Type="http://schemas.openxmlformats.org/officeDocument/2006/relationships/image" Target="../media/image22.png"/><Relationship Id="rId6" Type="http://schemas.openxmlformats.org/officeDocument/2006/relationships/image" Target="../media/image23.png"/><Relationship Id="rId7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25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20.png"/><Relationship Id="rId5" Type="http://schemas.openxmlformats.org/officeDocument/2006/relationships/image" Target="../media/image28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4" Type="http://schemas.openxmlformats.org/officeDocument/2006/relationships/image" Target="../media/image31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4" Type="http://schemas.openxmlformats.org/officeDocument/2006/relationships/image" Target="../media/image32.png"/><Relationship Id="rId5" Type="http://schemas.openxmlformats.org/officeDocument/2006/relationships/image" Target="../media/image33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4" Type="http://schemas.openxmlformats.org/officeDocument/2006/relationships/image" Target="../media/image34.png"/><Relationship Id="rId5" Type="http://schemas.openxmlformats.org/officeDocument/2006/relationships/image" Target="../media/image35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1096963" y="2840038"/>
            <a:ext cx="12436475" cy="1960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  <a:tab pos="11582400" algn="l"/>
                <a:tab pos="123063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  <a:tab pos="11582400" algn="l"/>
                <a:tab pos="123063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  <a:tab pos="11582400" algn="l"/>
                <a:tab pos="123063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  <a:tab pos="11582400" algn="l"/>
                <a:tab pos="123063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  <a:tab pos="11582400" algn="l"/>
                <a:tab pos="123063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  <a:tab pos="11582400" algn="l"/>
                <a:tab pos="123063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  <a:tab pos="11582400" algn="l"/>
                <a:tab pos="123063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  <a:tab pos="11582400" algn="l"/>
                <a:tab pos="123063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  <a:tab pos="11582400" algn="l"/>
                <a:tab pos="123063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ctr">
              <a:buClrTx/>
              <a:buFontTx/>
              <a:buNone/>
              <a:defRPr/>
            </a:pPr>
            <a:r>
              <a:rPr lang="en-US" sz="3600" smtClean="0">
                <a:latin typeface="Tahoma" charset="0"/>
                <a:cs typeface="Tahoma" charset="0"/>
              </a:rPr>
              <a:t>First they have to </a:t>
            </a:r>
            <a:r>
              <a:rPr lang="en-US" sz="3600" b="1" smtClean="0">
                <a:latin typeface="Tahoma" charset="0"/>
                <a:cs typeface="Tahoma" charset="0"/>
              </a:rPr>
              <a:t>find</a:t>
            </a:r>
            <a:r>
              <a:rPr lang="en-US" sz="3600" smtClean="0">
                <a:latin typeface="Tahoma" charset="0"/>
                <a:cs typeface="Tahoma" charset="0"/>
              </a:rPr>
              <a:t> it: </a:t>
            </a:r>
            <a:br>
              <a:rPr lang="en-US" sz="3600" smtClean="0">
                <a:latin typeface="Tahoma" charset="0"/>
                <a:cs typeface="Tahoma" charset="0"/>
              </a:rPr>
            </a:br>
            <a:r>
              <a:rPr lang="en-US" sz="3600" smtClean="0">
                <a:latin typeface="Tahoma" charset="0"/>
                <a:cs typeface="Tahoma" charset="0"/>
              </a:rPr>
              <a:t>Getting Government Data Discovered and Used</a:t>
            </a: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2759075" y="6502400"/>
            <a:ext cx="4584700" cy="1941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6800" rIns="90000" bIns="46800">
            <a:spAutoFit/>
          </a:bodyPr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>
              <a:buClrTx/>
              <a:buFontTx/>
              <a:buNone/>
              <a:defRPr/>
            </a:pPr>
            <a:r>
              <a:rPr lang="en-AU" sz="2000" dirty="0" smtClean="0"/>
              <a:t>Adapted from: John S. Erickson, Ph.D.</a:t>
            </a:r>
          </a:p>
          <a:p>
            <a:pPr>
              <a:buClrTx/>
              <a:buFontTx/>
              <a:buNone/>
              <a:defRPr/>
            </a:pPr>
            <a:r>
              <a:rPr lang="en-AU" sz="2000" dirty="0" smtClean="0"/>
              <a:t>Tetherless World Constellation</a:t>
            </a:r>
          </a:p>
          <a:p>
            <a:pPr>
              <a:buClrTx/>
              <a:buFontTx/>
              <a:buNone/>
              <a:defRPr/>
            </a:pPr>
            <a:r>
              <a:rPr lang="en-AU" sz="2000" dirty="0" smtClean="0"/>
              <a:t>Rensselaer Polytechnic Institute</a:t>
            </a:r>
          </a:p>
          <a:p>
            <a:pPr>
              <a:buClrTx/>
              <a:buFontTx/>
              <a:buNone/>
              <a:defRPr/>
            </a:pPr>
            <a:r>
              <a:rPr lang="en-AU" sz="2000" dirty="0" smtClean="0"/>
              <a:t>Troy, New York, USA</a:t>
            </a:r>
          </a:p>
          <a:p>
            <a:pPr>
              <a:buClrTx/>
              <a:buFontTx/>
              <a:buNone/>
              <a:defRPr/>
            </a:pPr>
            <a:endParaRPr lang="en-AU" sz="2000" dirty="0" smtClean="0"/>
          </a:p>
          <a:p>
            <a:pPr>
              <a:buClrTx/>
              <a:buFontTx/>
              <a:buNone/>
              <a:defRPr/>
            </a:pPr>
            <a:r>
              <a:rPr lang="en-AU" sz="2000" dirty="0" smtClean="0"/>
              <a:t>Twitter: </a:t>
            </a:r>
            <a:r>
              <a:rPr lang="en-AU" sz="2000" b="1" dirty="0" smtClean="0"/>
              <a:t>@</a:t>
            </a:r>
            <a:r>
              <a:rPr lang="en-AU" sz="2000" b="1" dirty="0" err="1" smtClean="0"/>
              <a:t>olyerickson</a:t>
            </a:r>
            <a:r>
              <a:rPr lang="en-AU" sz="2000" b="1" dirty="0" smtClean="0"/>
              <a:t>   #TWCRPI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300" y="6843713"/>
            <a:ext cx="1947863" cy="1947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4776788" y="387350"/>
            <a:ext cx="9344025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>
              <a:buClrTx/>
              <a:buFontTx/>
              <a:buNone/>
              <a:defRPr/>
            </a:pPr>
            <a:r>
              <a:rPr lang="en-US" sz="3200" b="1" dirty="0" smtClean="0"/>
              <a:t>&lt;Panel: The Art &amp; Science of Data </a:t>
            </a:r>
            <a:r>
              <a:rPr lang="en-US" sz="3200" b="1" smtClean="0"/>
              <a:t>Visualization&gt;</a:t>
            </a:r>
            <a:endParaRPr lang="en-US" sz="3200" b="1" dirty="0" smtClean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63038" y="4800600"/>
            <a:ext cx="4470400" cy="394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00" y="2170113"/>
            <a:ext cx="10693400" cy="740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144963" y="-193675"/>
            <a:ext cx="10485437" cy="1912938"/>
          </a:xfrm>
        </p:spPr>
        <p:txBody>
          <a:bodyPr lIns="91440" tIns="45720" rIns="91440" bIns="45720"/>
          <a:lstStyle/>
          <a:p>
            <a: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/>
            </a:pPr>
            <a:r>
              <a:rPr lang="en-AU" sz="4000" smtClean="0"/>
              <a:t>Open Government Data Around the World</a:t>
            </a: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E798B050-E586-0646-BF85-06118A9F73D1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2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idx="4294967295"/>
          </p:nvPr>
        </p:nvSpPr>
        <p:spPr>
          <a:xfrm>
            <a:off x="92075" y="2011363"/>
            <a:ext cx="6400800" cy="4572000"/>
          </a:xfrm>
          <a:solidFill>
            <a:srgbClr val="C0C0C0">
              <a:alpha val="50000"/>
            </a:srgbClr>
          </a:solidFill>
        </p:spPr>
        <p:txBody>
          <a:bodyPr/>
          <a:lstStyle/>
          <a:p>
            <a:pPr indent="-330200">
              <a:buClrTx/>
              <a:buFontTx/>
              <a:buNone/>
              <a:tabLst>
                <a:tab pos="342900" algn="l"/>
                <a:tab pos="455613" algn="l"/>
                <a:tab pos="912813" algn="l"/>
                <a:tab pos="1370013" algn="l"/>
                <a:tab pos="1827213" algn="l"/>
                <a:tab pos="2284413" algn="l"/>
                <a:tab pos="2741613" algn="l"/>
                <a:tab pos="3198813" algn="l"/>
                <a:tab pos="3656013" algn="l"/>
                <a:tab pos="4113213" algn="l"/>
                <a:tab pos="4570413" algn="l"/>
                <a:tab pos="5027613" algn="l"/>
                <a:tab pos="5484813" algn="l"/>
                <a:tab pos="5942013" algn="l"/>
                <a:tab pos="6399213" algn="l"/>
                <a:tab pos="6856413" algn="l"/>
                <a:tab pos="7313613" algn="l"/>
                <a:tab pos="7770813" algn="l"/>
                <a:tab pos="8228013" algn="l"/>
                <a:tab pos="8685213" algn="l"/>
                <a:tab pos="9142413" algn="l"/>
              </a:tabLst>
            </a:pPr>
            <a:r>
              <a:rPr lang="en-US"/>
              <a:t>  Starting with efforts </a:t>
            </a:r>
            <a:br>
              <a:rPr lang="en-US"/>
            </a:br>
            <a:r>
              <a:rPr lang="en-US"/>
              <a:t>in the US and UK, governments around </a:t>
            </a:r>
            <a:br>
              <a:rPr lang="en-US"/>
            </a:br>
            <a:r>
              <a:rPr lang="en-US"/>
              <a:t>the world have recognized the need to publish their critical data</a:t>
            </a: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07525" y="2005013"/>
            <a:ext cx="4981575" cy="476250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8686800" y="2005013"/>
            <a:ext cx="4389438" cy="3333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>
              <a:buClrTx/>
              <a:buFontTx/>
              <a:buNone/>
              <a:defRPr/>
            </a:pPr>
            <a:r>
              <a:rPr lang="en-US" sz="1600" smtClean="0"/>
              <a:t>Percent of total collection (from 1M+ datasets)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4413" y="4140200"/>
            <a:ext cx="5600700" cy="463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144963" y="-193675"/>
            <a:ext cx="10485437" cy="1912938"/>
          </a:xfrm>
        </p:spPr>
        <p:txBody>
          <a:bodyPr lIns="91440" tIns="45720" rIns="91440" bIns="45720"/>
          <a:lstStyle/>
          <a:p>
            <a: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/>
            </a:pPr>
            <a:r>
              <a:rPr lang="en-AU" sz="4000" smtClean="0"/>
              <a:t>Diverse Approaches to Open Gov't Data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EB1E4963-2770-DA49-9237-6601F31FADE5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3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idx="4294967295"/>
          </p:nvPr>
        </p:nvSpPr>
        <p:spPr>
          <a:xfrm>
            <a:off x="58738" y="1920875"/>
            <a:ext cx="6067425" cy="5486400"/>
          </a:xfrm>
        </p:spPr>
        <p:txBody>
          <a:bodyPr/>
          <a:lstStyle/>
          <a:p>
            <a:pPr marL="331788" indent="-331788">
              <a:buSzPct val="45000"/>
              <a:buFont typeface="Wingdings" pitchFamily="-102" charset="2"/>
              <a:buChar char=""/>
              <a:tabLst>
                <a:tab pos="331788" algn="l"/>
                <a:tab pos="444500" algn="l"/>
                <a:tab pos="901700" algn="l"/>
                <a:tab pos="1358900" algn="l"/>
                <a:tab pos="1816100" algn="l"/>
                <a:tab pos="2273300" algn="l"/>
                <a:tab pos="2730500" algn="l"/>
                <a:tab pos="3187700" algn="l"/>
                <a:tab pos="3644900" algn="l"/>
                <a:tab pos="4102100" algn="l"/>
                <a:tab pos="4559300" algn="l"/>
                <a:tab pos="5016500" algn="l"/>
                <a:tab pos="5473700" algn="l"/>
                <a:tab pos="5930900" algn="l"/>
                <a:tab pos="6388100" algn="l"/>
                <a:tab pos="6845300" algn="l"/>
                <a:tab pos="7302500" algn="l"/>
                <a:tab pos="7759700" algn="l"/>
                <a:tab pos="8216900" algn="l"/>
                <a:tab pos="8674100" algn="l"/>
                <a:tab pos="9131300" algn="l"/>
              </a:tabLst>
            </a:pPr>
            <a:r>
              <a:rPr lang="en-US"/>
              <a:t> Government data initiatives have taken many forms</a:t>
            </a:r>
          </a:p>
          <a:p>
            <a:pPr marL="331788" indent="-331788">
              <a:buSzPct val="45000"/>
              <a:buFont typeface="Wingdings" pitchFamily="-102" charset="2"/>
              <a:buChar char=""/>
              <a:tabLst>
                <a:tab pos="331788" algn="l"/>
                <a:tab pos="444500" algn="l"/>
                <a:tab pos="901700" algn="l"/>
                <a:tab pos="1358900" algn="l"/>
                <a:tab pos="1816100" algn="l"/>
                <a:tab pos="2273300" algn="l"/>
                <a:tab pos="2730500" algn="l"/>
                <a:tab pos="3187700" algn="l"/>
                <a:tab pos="3644900" algn="l"/>
                <a:tab pos="4102100" algn="l"/>
                <a:tab pos="4559300" algn="l"/>
                <a:tab pos="5016500" algn="l"/>
                <a:tab pos="5473700" algn="l"/>
                <a:tab pos="5930900" algn="l"/>
                <a:tab pos="6388100" algn="l"/>
                <a:tab pos="6845300" algn="l"/>
                <a:tab pos="7302500" algn="l"/>
                <a:tab pos="7759700" algn="l"/>
                <a:tab pos="8216900" algn="l"/>
                <a:tab pos="8674100" algn="l"/>
                <a:tab pos="9131300" algn="l"/>
              </a:tabLst>
            </a:pPr>
            <a:r>
              <a:rPr lang="en-US"/>
              <a:t> GovData portals are widely varied in how they help users </a:t>
            </a:r>
            <a:r>
              <a:rPr lang="en-US" b="1"/>
              <a:t>discover</a:t>
            </a:r>
            <a:r>
              <a:rPr lang="en-US"/>
              <a:t> and </a:t>
            </a:r>
            <a:r>
              <a:rPr lang="en-US" b="1"/>
              <a:t>use</a:t>
            </a:r>
            <a:r>
              <a:rPr lang="en-US"/>
              <a:t> </a:t>
            </a:r>
            <a:r>
              <a:rPr lang="en-US" b="1"/>
              <a:t>relevant datasets</a:t>
            </a: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2875" y="1841500"/>
            <a:ext cx="1463675" cy="135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20350" y="1892300"/>
            <a:ext cx="375285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37925" y="7778750"/>
            <a:ext cx="282892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63150" y="3749675"/>
            <a:ext cx="19240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74538" y="5313363"/>
            <a:ext cx="2181225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74575" y="3565525"/>
            <a:ext cx="179070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6613" y="3657600"/>
            <a:ext cx="2038350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47038" y="2617788"/>
            <a:ext cx="2314575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23525" y="6683375"/>
            <a:ext cx="2762250" cy="72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6158" name="Text Box 14"/>
          <p:cNvSpPr txBox="1">
            <a:spLocks noChangeArrowheads="1"/>
          </p:cNvSpPr>
          <p:nvPr/>
        </p:nvSpPr>
        <p:spPr bwMode="auto">
          <a:xfrm>
            <a:off x="5851525" y="4603750"/>
            <a:ext cx="2378075" cy="45561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>
              <a:buClrTx/>
              <a:buFontTx/>
              <a:buNone/>
              <a:defRPr/>
            </a:pPr>
            <a:r>
              <a:rPr lang="en-US" sz="1200" smtClean="0"/>
              <a:t>Percent of total catalogs</a:t>
            </a:r>
            <a:br>
              <a:rPr lang="en-US" sz="1200" smtClean="0"/>
            </a:br>
            <a:r>
              <a:rPr lang="en-US" sz="1200" smtClean="0"/>
              <a:t>(from 192 catalogs)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144963" y="-193675"/>
            <a:ext cx="10485437" cy="1912938"/>
          </a:xfrm>
        </p:spPr>
        <p:txBody>
          <a:bodyPr lIns="91440" tIns="45720" rIns="91440" bIns="45720"/>
          <a:lstStyle/>
          <a:p>
            <a: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/>
            </a:pPr>
            <a:r>
              <a:rPr lang="en-AU" sz="4000" smtClean="0"/>
              <a:t>Federated Discovery of Government Data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88025290-7F9C-CB40-9A27-1510C7ADE555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4</a:t>
            </a:fld>
            <a:endParaRPr lang="en-US" sz="1400">
              <a:solidFill>
                <a:srgbClr val="00000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563" y="1787525"/>
            <a:ext cx="5219700" cy="424815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9313" y="2925763"/>
            <a:ext cx="5114925" cy="421005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5165725"/>
            <a:ext cx="7589838" cy="452755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7174" name="Rectangle 6"/>
          <p:cNvSpPr>
            <a:spLocks noGrp="1" noChangeArrowheads="1"/>
          </p:cNvSpPr>
          <p:nvPr>
            <p:ph type="body" idx="4294967295"/>
          </p:nvPr>
        </p:nvSpPr>
        <p:spPr>
          <a:xfrm>
            <a:off x="8847138" y="2044700"/>
            <a:ext cx="5576887" cy="5486400"/>
          </a:xfrm>
          <a:solidFill>
            <a:srgbClr val="C0C0C0">
              <a:alpha val="50000"/>
            </a:srgbClr>
          </a:solidFill>
        </p:spPr>
        <p:txBody>
          <a:bodyPr/>
          <a:lstStyle/>
          <a:p>
            <a:pPr indent="-328613" algn="r">
              <a:buClrTx/>
              <a:buFontTx/>
              <a:buNone/>
              <a:tabLst>
                <a:tab pos="342900" algn="l"/>
                <a:tab pos="455613" algn="l"/>
                <a:tab pos="912813" algn="l"/>
                <a:tab pos="1370013" algn="l"/>
                <a:tab pos="1827213" algn="l"/>
                <a:tab pos="2284413" algn="l"/>
                <a:tab pos="2741613" algn="l"/>
                <a:tab pos="3198813" algn="l"/>
                <a:tab pos="3656013" algn="l"/>
                <a:tab pos="4113213" algn="l"/>
                <a:tab pos="4570413" algn="l"/>
                <a:tab pos="5027613" algn="l"/>
                <a:tab pos="5484813" algn="l"/>
                <a:tab pos="5942013" algn="l"/>
                <a:tab pos="6399213" algn="l"/>
                <a:tab pos="6856413" algn="l"/>
                <a:tab pos="7313613" algn="l"/>
                <a:tab pos="7770813" algn="l"/>
                <a:tab pos="8228013" algn="l"/>
                <a:tab pos="8685213" algn="l"/>
                <a:tab pos="9142413" algn="l"/>
              </a:tabLst>
            </a:pPr>
            <a:r>
              <a:rPr lang="en-US" sz="3600"/>
              <a:t>  Stakeholders have seen</a:t>
            </a:r>
            <a:br>
              <a:rPr lang="en-US" sz="3600"/>
            </a:br>
            <a:r>
              <a:rPr lang="en-US" sz="3600"/>
              <a:t>the need for</a:t>
            </a:r>
            <a:br>
              <a:rPr lang="en-US" sz="3600"/>
            </a:br>
            <a:r>
              <a:rPr lang="en-US" sz="3600" b="1"/>
              <a:t>Federated discovery</a:t>
            </a:r>
            <a:br>
              <a:rPr lang="en-US" sz="3600" b="1"/>
            </a:br>
            <a:r>
              <a:rPr lang="en-US" sz="3600"/>
              <a:t>across catalogs, </a:t>
            </a:r>
            <a:br>
              <a:rPr lang="en-US" sz="3600"/>
            </a:br>
            <a:r>
              <a:rPr lang="en-US" sz="3600" b="1"/>
              <a:t>especially</a:t>
            </a:r>
            <a:r>
              <a:rPr lang="en-US" sz="3600"/>
              <a:t> from within</a:t>
            </a:r>
            <a:br>
              <a:rPr lang="en-US" sz="3600"/>
            </a:br>
            <a:r>
              <a:rPr lang="en-US" sz="3600"/>
              <a:t>major search engines</a:t>
            </a:r>
            <a:br>
              <a:rPr lang="en-US" sz="3600"/>
            </a:br>
            <a:r>
              <a:rPr lang="en-US" sz="3600"/>
              <a:t>including</a:t>
            </a:r>
            <a:br>
              <a:rPr lang="en-US" sz="3600"/>
            </a:br>
            <a:r>
              <a:rPr lang="en-US" sz="3600" b="1"/>
              <a:t>Bing, Google, Yahoo!</a:t>
            </a:r>
            <a:br>
              <a:rPr lang="en-US" sz="3600" b="1"/>
            </a:br>
            <a:r>
              <a:rPr lang="en-US" sz="3600"/>
              <a:t>and </a:t>
            </a:r>
            <a:r>
              <a:rPr lang="en-US" sz="3600" b="1"/>
              <a:t>Yandex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1"/>
          <p:cNvSpPr>
            <a:spLocks noGrp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5852" tIns="67926" rIns="135852" bIns="67926" anchor="t"/>
          <a:lstStyle/>
          <a:p>
            <a:pPr>
              <a:buFont typeface="Times New Roman" charset="0"/>
              <a:buNone/>
              <a:defRPr/>
            </a:pPr>
            <a:r>
              <a:rPr lang="en-US" smtClean="0">
                <a:latin typeface="Verdana" charset="0"/>
              </a:rPr>
              <a:t>Government Data in the linked open data cloud</a:t>
            </a:r>
          </a:p>
        </p:txBody>
      </p:sp>
      <p:pic>
        <p:nvPicPr>
          <p:cNvPr id="52226" name="Content Placeholder 3" descr="lod-datasets_2010-09-22_colored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 l="-9178" r="-9178"/>
          <a:stretch>
            <a:fillRect/>
          </a:stretch>
        </p:blipFill>
        <p:spPr>
          <a:xfrm>
            <a:off x="0" y="2133600"/>
            <a:ext cx="14189075" cy="6502400"/>
          </a:xfrm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Rectangle 4"/>
          <p:cNvSpPr>
            <a:spLocks noChangeArrowheads="1"/>
          </p:cNvSpPr>
          <p:nvPr/>
        </p:nvSpPr>
        <p:spPr bwMode="auto">
          <a:xfrm>
            <a:off x="4376738" y="8432800"/>
            <a:ext cx="3070225" cy="50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135852" tIns="67926" rIns="135852" bIns="67926">
            <a:prstTxWarp prst="textNoShape">
              <a:avLst/>
            </a:prstTxWarp>
            <a:spAutoFit/>
          </a:bodyPr>
          <a:lstStyle/>
          <a:p>
            <a:r>
              <a:rPr lang="en-US"/>
              <a:t>http://linkeddata.org/</a:t>
            </a:r>
          </a:p>
        </p:txBody>
      </p:sp>
      <p:grpSp>
        <p:nvGrpSpPr>
          <p:cNvPr id="24580" name="Group 6"/>
          <p:cNvGrpSpPr>
            <a:grpSpLocks/>
          </p:cNvGrpSpPr>
          <p:nvPr/>
        </p:nvGrpSpPr>
        <p:grpSpPr bwMode="auto">
          <a:xfrm>
            <a:off x="1219200" y="2438400"/>
            <a:ext cx="10607675" cy="5588000"/>
            <a:chOff x="762000" y="1828800"/>
            <a:chExt cx="6629400" cy="4191000"/>
          </a:xfrm>
        </p:grpSpPr>
        <p:sp>
          <p:nvSpPr>
            <p:cNvPr id="24581" name="Isosceles Triangle 4"/>
            <p:cNvSpPr>
              <a:spLocks noChangeArrowheads="1"/>
            </p:cNvSpPr>
            <p:nvPr/>
          </p:nvSpPr>
          <p:spPr bwMode="auto">
            <a:xfrm rot="5400000">
              <a:off x="0" y="2590800"/>
              <a:ext cx="4191000" cy="2667000"/>
            </a:xfrm>
            <a:prstGeom prst="triangle">
              <a:avLst>
                <a:gd name="adj" fmla="val 50773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82" name="TextBox 5"/>
            <p:cNvSpPr txBox="1">
              <a:spLocks noChangeArrowheads="1"/>
            </p:cNvSpPr>
            <p:nvPr/>
          </p:nvSpPr>
          <p:spPr bwMode="auto">
            <a:xfrm>
              <a:off x="3276600" y="3962400"/>
              <a:ext cx="4114800" cy="90024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r>
                <a:rPr lang="en-US">
                  <a:solidFill>
                    <a:schemeClr val="tx1"/>
                  </a:solidFill>
                </a:rPr>
                <a:t>Government Data is currently over ½ the cloud in size (~17B triples), 10s of thousands of links to other data (within and without)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144963" y="-193675"/>
            <a:ext cx="10485437" cy="1912938"/>
          </a:xfrm>
        </p:spPr>
        <p:txBody>
          <a:bodyPr lIns="91440" tIns="45720" rIns="91440" bIns="45720"/>
          <a:lstStyle/>
          <a:p>
            <a: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/>
            </a:pPr>
            <a:r>
              <a:rPr lang="en-AU" sz="4000" smtClean="0"/>
              <a:t>Linked Data is Not Enough...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7C30D766-6FF8-E14E-915A-1DBEF9201DF4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6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74638" y="2011363"/>
            <a:ext cx="6067425" cy="8091487"/>
          </a:xfrm>
        </p:spPr>
        <p:txBody>
          <a:bodyPr/>
          <a:lstStyle/>
          <a:p>
            <a:pPr marL="327025" indent="-327025">
              <a:buFont typeface="Arial" pitchFamily="-102" charset="0"/>
              <a:buChar char="•"/>
              <a:tabLst>
                <a:tab pos="327025" algn="l"/>
                <a:tab pos="439738" algn="l"/>
                <a:tab pos="896938" algn="l"/>
                <a:tab pos="1354138" algn="l"/>
                <a:tab pos="1811338" algn="l"/>
                <a:tab pos="2268538" algn="l"/>
                <a:tab pos="2725738" algn="l"/>
                <a:tab pos="3182938" algn="l"/>
                <a:tab pos="3640138" algn="l"/>
                <a:tab pos="4097338" algn="l"/>
                <a:tab pos="4554538" algn="l"/>
                <a:tab pos="5011738" algn="l"/>
                <a:tab pos="5468938" algn="l"/>
                <a:tab pos="5926138" algn="l"/>
                <a:tab pos="6383338" algn="l"/>
                <a:tab pos="6840538" algn="l"/>
                <a:tab pos="7297738" algn="l"/>
                <a:tab pos="7754938" algn="l"/>
                <a:tab pos="8212138" algn="l"/>
                <a:tab pos="8669338" algn="l"/>
                <a:tab pos="9126538" algn="l"/>
              </a:tabLst>
            </a:pPr>
            <a:r>
              <a:rPr lang="en-US" sz="4000"/>
              <a:t>Publishing open government data as Linked Data is </a:t>
            </a:r>
            <a:r>
              <a:rPr lang="en-US" sz="4000" b="1"/>
              <a:t>not enough</a:t>
            </a:r>
          </a:p>
          <a:p>
            <a:pPr marL="327025" indent="-327025">
              <a:buFont typeface="Arial" pitchFamily="-102" charset="0"/>
              <a:buChar char="•"/>
              <a:tabLst>
                <a:tab pos="327025" algn="l"/>
                <a:tab pos="439738" algn="l"/>
                <a:tab pos="896938" algn="l"/>
                <a:tab pos="1354138" algn="l"/>
                <a:tab pos="1811338" algn="l"/>
                <a:tab pos="2268538" algn="l"/>
                <a:tab pos="2725738" algn="l"/>
                <a:tab pos="3182938" algn="l"/>
                <a:tab pos="3640138" algn="l"/>
                <a:tab pos="4097338" algn="l"/>
                <a:tab pos="4554538" algn="l"/>
                <a:tab pos="5011738" algn="l"/>
                <a:tab pos="5468938" algn="l"/>
                <a:tab pos="5926138" algn="l"/>
                <a:tab pos="6383338" algn="l"/>
                <a:tab pos="6840538" algn="l"/>
                <a:tab pos="7297738" algn="l"/>
                <a:tab pos="7754938" algn="l"/>
                <a:tab pos="8212138" algn="l"/>
                <a:tab pos="8669338" algn="l"/>
                <a:tab pos="9126538" algn="l"/>
              </a:tabLst>
            </a:pPr>
            <a:r>
              <a:rPr lang="en-US" sz="4000"/>
              <a:t>For OGD to be useful, datasets must be published using metadata, markup standards and presentation that aid </a:t>
            </a:r>
            <a:r>
              <a:rPr lang="en-US" sz="4000" b="1"/>
              <a:t>discovery </a:t>
            </a:r>
            <a:r>
              <a:rPr lang="en-US" sz="4000"/>
              <a:t>and </a:t>
            </a:r>
            <a:r>
              <a:rPr lang="en-US" sz="4000" b="1"/>
              <a:t>use</a:t>
            </a:r>
          </a:p>
        </p:txBody>
      </p:sp>
      <p:sp>
        <p:nvSpPr>
          <p:cNvPr id="8196" name="Freeform 4"/>
          <p:cNvSpPr>
            <a:spLocks noChangeArrowheads="1"/>
          </p:cNvSpPr>
          <p:nvPr/>
        </p:nvSpPr>
        <p:spPr bwMode="auto">
          <a:xfrm>
            <a:off x="6583363" y="2011363"/>
            <a:ext cx="7772400" cy="7132637"/>
          </a:xfrm>
          <a:custGeom>
            <a:avLst/>
            <a:gdLst>
              <a:gd name="T0" fmla="*/ 1930 w 21600"/>
              <a:gd name="T1" fmla="*/ 7160 h 21600"/>
              <a:gd name="T2" fmla="*/ 5270 w 21600"/>
              <a:gd name="T3" fmla="*/ 1970 h 21600"/>
              <a:gd name="T4" fmla="*/ 6970 w 21600"/>
              <a:gd name="T5" fmla="*/ 2600 h 21600"/>
              <a:gd name="T6" fmla="*/ 9340 w 21600"/>
              <a:gd name="T7" fmla="*/ 650 h 21600"/>
              <a:gd name="T8" fmla="*/ 11210 w 21600"/>
              <a:gd name="T9" fmla="*/ 1700 h 21600"/>
              <a:gd name="T10" fmla="*/ 13150 w 21600"/>
              <a:gd name="T11" fmla="*/ 0 h 21600"/>
              <a:gd name="T12" fmla="*/ 14870 w 21600"/>
              <a:gd name="T13" fmla="*/ 1160 h 21600"/>
              <a:gd name="T14" fmla="*/ 16740 w 21600"/>
              <a:gd name="T15" fmla="*/ 0 h 21600"/>
              <a:gd name="T16" fmla="*/ 19110 w 21600"/>
              <a:gd name="T17" fmla="*/ 2710 h 21600"/>
              <a:gd name="T18" fmla="*/ 21060 w 21600"/>
              <a:gd name="T19" fmla="*/ 6220 h 21600"/>
              <a:gd name="T20" fmla="*/ 20830 w 21600"/>
              <a:gd name="T21" fmla="*/ 7660 h 21600"/>
              <a:gd name="T22" fmla="*/ 21600 w 21600"/>
              <a:gd name="T23" fmla="*/ 10460 h 21600"/>
              <a:gd name="T24" fmla="*/ 18650 w 21600"/>
              <a:gd name="T25" fmla="*/ 15010 h 21600"/>
              <a:gd name="T26" fmla="*/ 15770 w 21600"/>
              <a:gd name="T27" fmla="*/ 18920 h 21600"/>
              <a:gd name="T28" fmla="*/ 14240 w 21600"/>
              <a:gd name="T29" fmla="*/ 18310 h 21600"/>
              <a:gd name="T30" fmla="*/ 11000 w 21600"/>
              <a:gd name="T31" fmla="*/ 21600 h 21600"/>
              <a:gd name="T32" fmla="*/ 8210 w 21600"/>
              <a:gd name="T33" fmla="*/ 19510 h 21600"/>
              <a:gd name="T34" fmla="*/ 6240 w 21600"/>
              <a:gd name="T35" fmla="*/ 20290 h 21600"/>
              <a:gd name="T36" fmla="*/ 2900 w 21600"/>
              <a:gd name="T37" fmla="*/ 17640 h 21600"/>
              <a:gd name="T38" fmla="*/ 480 w 21600"/>
              <a:gd name="T39" fmla="*/ 14660 h 21600"/>
              <a:gd name="T40" fmla="*/ 1070 w 21600"/>
              <a:gd name="T41" fmla="*/ 12640 h 21600"/>
              <a:gd name="T42" fmla="*/ 0 w 21600"/>
              <a:gd name="T43" fmla="*/ 10120 h 21600"/>
              <a:gd name="T44" fmla="*/ 1930 w 21600"/>
              <a:gd name="T45" fmla="*/ 7160 h 21600"/>
              <a:gd name="T46" fmla="*/ 1930 w 21600"/>
              <a:gd name="T47" fmla="*/ 7160 h 21600"/>
              <a:gd name="T48" fmla="*/ 2090 w 21600"/>
              <a:gd name="T49" fmla="*/ 7920 h 21600"/>
              <a:gd name="T50" fmla="*/ 6970 w 21600"/>
              <a:gd name="T51" fmla="*/ 2600 h 21600"/>
              <a:gd name="T52" fmla="*/ 7670 w 21600"/>
              <a:gd name="T53" fmla="*/ 3310 h 21600"/>
              <a:gd name="T54" fmla="*/ 11210 w 21600"/>
              <a:gd name="T55" fmla="*/ 1700 h 21600"/>
              <a:gd name="T56" fmla="*/ 11030 w 21600"/>
              <a:gd name="T57" fmla="*/ 2400 h 21600"/>
              <a:gd name="T58" fmla="*/ 14870 w 21600"/>
              <a:gd name="T59" fmla="*/ 1160 h 21600"/>
              <a:gd name="T60" fmla="*/ 14540 w 21600"/>
              <a:gd name="T61" fmla="*/ 2010 h 21600"/>
              <a:gd name="T62" fmla="*/ 19110 w 21600"/>
              <a:gd name="T63" fmla="*/ 2710 h 21600"/>
              <a:gd name="T64" fmla="*/ 19190 w 21600"/>
              <a:gd name="T65" fmla="*/ 3380 h 21600"/>
              <a:gd name="T66" fmla="*/ 20830 w 21600"/>
              <a:gd name="T67" fmla="*/ 7660 h 21600"/>
              <a:gd name="T68" fmla="*/ 20110 w 21600"/>
              <a:gd name="T69" fmla="*/ 8990 h 21600"/>
              <a:gd name="T70" fmla="*/ 18660 w 21600"/>
              <a:gd name="T71" fmla="*/ 15010 h 21600"/>
              <a:gd name="T72" fmla="*/ 17000 w 21600"/>
              <a:gd name="T73" fmla="*/ 11450 h 21600"/>
              <a:gd name="T74" fmla="*/ 14240 w 21600"/>
              <a:gd name="T75" fmla="*/ 18310 h 21600"/>
              <a:gd name="T76" fmla="*/ 14370 w 21600"/>
              <a:gd name="T77" fmla="*/ 17360 h 21600"/>
              <a:gd name="T78" fmla="*/ 8220 w 21600"/>
              <a:gd name="T79" fmla="*/ 19510 h 21600"/>
              <a:gd name="T80" fmla="*/ 7860 w 21600"/>
              <a:gd name="T81" fmla="*/ 18640 h 21600"/>
              <a:gd name="T82" fmla="*/ 2900 w 21600"/>
              <a:gd name="T83" fmla="*/ 17640 h 21600"/>
              <a:gd name="T84" fmla="*/ 3460 w 21600"/>
              <a:gd name="T85" fmla="*/ 17450 h 21600"/>
              <a:gd name="T86" fmla="*/ 1070 w 21600"/>
              <a:gd name="T87" fmla="*/ 12640 h 21600"/>
              <a:gd name="T88" fmla="*/ 2330 w 21600"/>
              <a:gd name="T89" fmla="*/ 13040 h 21600"/>
              <a:gd name="T90" fmla="*/ 3000 w 21600"/>
              <a:gd name="T91" fmla="*/ 3320 h 21600"/>
              <a:gd name="T92" fmla="*/ 17110 w 21600"/>
              <a:gd name="T93" fmla="*/ 1733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T90" t="T91" r="T92" b="T93"/>
            <a:pathLst>
              <a:path w="21600" h="21600">
                <a:moveTo>
                  <a:pt x="1930" y="7160"/>
                </a:moveTo>
                <a:cubicBezTo>
                  <a:pt x="1530" y="4490"/>
                  <a:pt x="3400" y="1970"/>
                  <a:pt x="5270" y="1970"/>
                </a:cubicBezTo>
                <a:cubicBezTo>
                  <a:pt x="5860" y="1950"/>
                  <a:pt x="6470" y="2210"/>
                  <a:pt x="6970" y="2600"/>
                </a:cubicBezTo>
                <a:cubicBezTo>
                  <a:pt x="7450" y="1390"/>
                  <a:pt x="8340" y="650"/>
                  <a:pt x="9340" y="650"/>
                </a:cubicBezTo>
                <a:cubicBezTo>
                  <a:pt x="10004" y="690"/>
                  <a:pt x="10710" y="1050"/>
                  <a:pt x="11210" y="1700"/>
                </a:cubicBezTo>
                <a:cubicBezTo>
                  <a:pt x="11570" y="630"/>
                  <a:pt x="12330" y="0"/>
                  <a:pt x="13150" y="0"/>
                </a:cubicBezTo>
                <a:cubicBezTo>
                  <a:pt x="13840" y="0"/>
                  <a:pt x="14470" y="460"/>
                  <a:pt x="14870" y="1160"/>
                </a:cubicBezTo>
                <a:cubicBezTo>
                  <a:pt x="15330" y="440"/>
                  <a:pt x="16020" y="0"/>
                  <a:pt x="16740" y="0"/>
                </a:cubicBezTo>
                <a:cubicBezTo>
                  <a:pt x="17910" y="0"/>
                  <a:pt x="18900" y="1130"/>
                  <a:pt x="19110" y="2710"/>
                </a:cubicBezTo>
                <a:cubicBezTo>
                  <a:pt x="20240" y="3150"/>
                  <a:pt x="21060" y="4580"/>
                  <a:pt x="21060" y="6220"/>
                </a:cubicBezTo>
                <a:cubicBezTo>
                  <a:pt x="21060" y="6720"/>
                  <a:pt x="21000" y="7200"/>
                  <a:pt x="20830" y="7660"/>
                </a:cubicBezTo>
                <a:cubicBezTo>
                  <a:pt x="21310" y="8460"/>
                  <a:pt x="21600" y="9450"/>
                  <a:pt x="21600" y="10460"/>
                </a:cubicBezTo>
                <a:cubicBezTo>
                  <a:pt x="21600" y="12750"/>
                  <a:pt x="20310" y="14680"/>
                  <a:pt x="18650" y="15010"/>
                </a:cubicBezTo>
                <a:cubicBezTo>
                  <a:pt x="18650" y="17200"/>
                  <a:pt x="17370" y="18920"/>
                  <a:pt x="15770" y="18920"/>
                </a:cubicBezTo>
                <a:cubicBezTo>
                  <a:pt x="15220" y="18920"/>
                  <a:pt x="14700" y="18710"/>
                  <a:pt x="14240" y="18310"/>
                </a:cubicBezTo>
                <a:cubicBezTo>
                  <a:pt x="13820" y="20240"/>
                  <a:pt x="12490" y="21600"/>
                  <a:pt x="11000" y="21600"/>
                </a:cubicBezTo>
                <a:cubicBezTo>
                  <a:pt x="9890" y="21600"/>
                  <a:pt x="8840" y="20790"/>
                  <a:pt x="8210" y="19510"/>
                </a:cubicBezTo>
                <a:cubicBezTo>
                  <a:pt x="7620" y="20000"/>
                  <a:pt x="7930" y="20290"/>
                  <a:pt x="6240" y="20290"/>
                </a:cubicBezTo>
                <a:cubicBezTo>
                  <a:pt x="4850" y="20290"/>
                  <a:pt x="3570" y="19280"/>
                  <a:pt x="2900" y="17640"/>
                </a:cubicBezTo>
                <a:cubicBezTo>
                  <a:pt x="1300" y="17600"/>
                  <a:pt x="480" y="16300"/>
                  <a:pt x="480" y="14660"/>
                </a:cubicBezTo>
                <a:cubicBezTo>
                  <a:pt x="480" y="13900"/>
                  <a:pt x="690" y="13210"/>
                  <a:pt x="1070" y="12640"/>
                </a:cubicBezTo>
                <a:cubicBezTo>
                  <a:pt x="380" y="12160"/>
                  <a:pt x="0" y="11210"/>
                  <a:pt x="0" y="10120"/>
                </a:cubicBezTo>
                <a:cubicBezTo>
                  <a:pt x="0" y="8590"/>
                  <a:pt x="840" y="7330"/>
                  <a:pt x="1930" y="7160"/>
                </a:cubicBezTo>
                <a:close/>
              </a:path>
              <a:path w="21600" h="21600" fill="none">
                <a:moveTo>
                  <a:pt x="1930" y="7160"/>
                </a:moveTo>
                <a:cubicBezTo>
                  <a:pt x="1950" y="7410"/>
                  <a:pt x="2040" y="7690"/>
                  <a:pt x="2090" y="7920"/>
                </a:cubicBezTo>
              </a:path>
              <a:path w="21600" h="21600" fill="none">
                <a:moveTo>
                  <a:pt x="6970" y="2600"/>
                </a:moveTo>
                <a:cubicBezTo>
                  <a:pt x="7200" y="2790"/>
                  <a:pt x="7480" y="3050"/>
                  <a:pt x="7670" y="3310"/>
                </a:cubicBezTo>
              </a:path>
              <a:path w="21600" h="21600" fill="none">
                <a:moveTo>
                  <a:pt x="11210" y="1700"/>
                </a:moveTo>
                <a:cubicBezTo>
                  <a:pt x="11130" y="1910"/>
                  <a:pt x="11080" y="2160"/>
                  <a:pt x="11030" y="2400"/>
                </a:cubicBezTo>
              </a:path>
              <a:path w="21600" h="21600" fill="none">
                <a:moveTo>
                  <a:pt x="14870" y="1160"/>
                </a:moveTo>
                <a:cubicBezTo>
                  <a:pt x="14720" y="1400"/>
                  <a:pt x="14640" y="1720"/>
                  <a:pt x="14540" y="2010"/>
                </a:cubicBezTo>
              </a:path>
              <a:path w="21600" h="21600" fill="none">
                <a:moveTo>
                  <a:pt x="19110" y="2710"/>
                </a:moveTo>
                <a:cubicBezTo>
                  <a:pt x="19130" y="2890"/>
                  <a:pt x="19230" y="3290"/>
                  <a:pt x="19190" y="3380"/>
                </a:cubicBezTo>
              </a:path>
              <a:path w="21600" h="21600" fill="none">
                <a:moveTo>
                  <a:pt x="20830" y="7660"/>
                </a:moveTo>
                <a:cubicBezTo>
                  <a:pt x="20660" y="8170"/>
                  <a:pt x="20430" y="8620"/>
                  <a:pt x="20110" y="8990"/>
                </a:cubicBezTo>
              </a:path>
              <a:path w="21600" h="21600" fill="none">
                <a:moveTo>
                  <a:pt x="18660" y="15010"/>
                </a:moveTo>
                <a:cubicBezTo>
                  <a:pt x="18740" y="14200"/>
                  <a:pt x="18280" y="12200"/>
                  <a:pt x="17000" y="11450"/>
                </a:cubicBezTo>
              </a:path>
              <a:path w="21600" h="21600" fill="none">
                <a:moveTo>
                  <a:pt x="14240" y="18310"/>
                </a:moveTo>
                <a:cubicBezTo>
                  <a:pt x="14320" y="17980"/>
                  <a:pt x="14350" y="17680"/>
                  <a:pt x="14370" y="17360"/>
                </a:cubicBezTo>
              </a:path>
              <a:path w="21600" h="21600" fill="none">
                <a:moveTo>
                  <a:pt x="8220" y="19510"/>
                </a:moveTo>
                <a:cubicBezTo>
                  <a:pt x="8060" y="19250"/>
                  <a:pt x="7960" y="18950"/>
                  <a:pt x="7860" y="18640"/>
                </a:cubicBezTo>
              </a:path>
              <a:path w="21600" h="21600" fill="none">
                <a:moveTo>
                  <a:pt x="2900" y="17640"/>
                </a:moveTo>
                <a:cubicBezTo>
                  <a:pt x="3090" y="17600"/>
                  <a:pt x="3280" y="17540"/>
                  <a:pt x="3460" y="17450"/>
                </a:cubicBezTo>
              </a:path>
              <a:path w="21600" h="21600" fill="none">
                <a:moveTo>
                  <a:pt x="1070" y="12640"/>
                </a:moveTo>
                <a:cubicBezTo>
                  <a:pt x="1400" y="12900"/>
                  <a:pt x="1780" y="13130"/>
                  <a:pt x="2330" y="13040"/>
                </a:cubicBezTo>
              </a:path>
            </a:pathLst>
          </a:custGeom>
          <a:solidFill>
            <a:srgbClr val="CFE7E5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>
            <a:off x="12526963" y="3475038"/>
            <a:ext cx="822325" cy="1096962"/>
          </a:xfrm>
          <a:prstGeom prst="can">
            <a:avLst>
              <a:gd name="adj" fmla="val 33349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198" name="AutoShape 6"/>
          <p:cNvSpPr>
            <a:spLocks noChangeArrowheads="1"/>
          </p:cNvSpPr>
          <p:nvPr/>
        </p:nvSpPr>
        <p:spPr bwMode="auto">
          <a:xfrm>
            <a:off x="8229600" y="3200400"/>
            <a:ext cx="822325" cy="1096963"/>
          </a:xfrm>
          <a:prstGeom prst="can">
            <a:avLst>
              <a:gd name="adj" fmla="val 33349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199" name="AutoShape 7"/>
          <p:cNvSpPr>
            <a:spLocks noChangeArrowheads="1"/>
          </p:cNvSpPr>
          <p:nvPr/>
        </p:nvSpPr>
        <p:spPr bwMode="auto">
          <a:xfrm>
            <a:off x="7864475" y="7132638"/>
            <a:ext cx="822325" cy="1096962"/>
          </a:xfrm>
          <a:prstGeom prst="can">
            <a:avLst>
              <a:gd name="adj" fmla="val 33349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200" name="AutoShape 8"/>
          <p:cNvSpPr>
            <a:spLocks noChangeArrowheads="1"/>
          </p:cNvSpPr>
          <p:nvPr/>
        </p:nvSpPr>
        <p:spPr bwMode="auto">
          <a:xfrm>
            <a:off x="12526963" y="3475038"/>
            <a:ext cx="822325" cy="1096962"/>
          </a:xfrm>
          <a:prstGeom prst="can">
            <a:avLst>
              <a:gd name="adj" fmla="val 33349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201" name="AutoShape 9"/>
          <p:cNvSpPr>
            <a:spLocks noChangeArrowheads="1"/>
          </p:cNvSpPr>
          <p:nvPr/>
        </p:nvSpPr>
        <p:spPr bwMode="auto">
          <a:xfrm>
            <a:off x="12069763" y="6765925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202" name="AutoShape 10"/>
          <p:cNvSpPr>
            <a:spLocks noChangeArrowheads="1"/>
          </p:cNvSpPr>
          <p:nvPr/>
        </p:nvSpPr>
        <p:spPr bwMode="auto">
          <a:xfrm>
            <a:off x="12801600" y="5211763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203" name="AutoShape 11"/>
          <p:cNvSpPr>
            <a:spLocks noChangeArrowheads="1"/>
          </p:cNvSpPr>
          <p:nvPr/>
        </p:nvSpPr>
        <p:spPr bwMode="auto">
          <a:xfrm>
            <a:off x="7497763" y="5211763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204" name="AutoShape 12"/>
          <p:cNvSpPr>
            <a:spLocks noChangeArrowheads="1"/>
          </p:cNvSpPr>
          <p:nvPr/>
        </p:nvSpPr>
        <p:spPr bwMode="auto">
          <a:xfrm>
            <a:off x="10788650" y="2743200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205" name="AutoShape 13"/>
          <p:cNvSpPr>
            <a:spLocks noChangeArrowheads="1"/>
          </p:cNvSpPr>
          <p:nvPr/>
        </p:nvSpPr>
        <p:spPr bwMode="auto">
          <a:xfrm>
            <a:off x="10058400" y="7681913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206" name="AutoShape 14"/>
          <p:cNvSpPr>
            <a:spLocks noChangeArrowheads="1"/>
          </p:cNvSpPr>
          <p:nvPr/>
        </p:nvSpPr>
        <p:spPr bwMode="auto">
          <a:xfrm>
            <a:off x="8412163" y="5943600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cxnSp>
        <p:nvCxnSpPr>
          <p:cNvPr id="8207" name="AutoShape 15"/>
          <p:cNvCxnSpPr>
            <a:cxnSpLocks noChangeShapeType="1"/>
            <a:stCxn id="8203" idx="4"/>
            <a:endCxn id="8221" idx="1"/>
          </p:cNvCxnSpPr>
          <p:nvPr/>
        </p:nvCxnSpPr>
        <p:spPr bwMode="auto">
          <a:xfrm flipV="1">
            <a:off x="8047038" y="5497513"/>
            <a:ext cx="1185862" cy="125412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8208" name="AutoShape 16"/>
          <p:cNvCxnSpPr>
            <a:cxnSpLocks noChangeShapeType="1"/>
            <a:stCxn id="8198" idx="4"/>
            <a:endCxn id="8221" idx="0"/>
          </p:cNvCxnSpPr>
          <p:nvPr/>
        </p:nvCxnSpPr>
        <p:spPr bwMode="auto">
          <a:xfrm>
            <a:off x="9051925" y="3749675"/>
            <a:ext cx="1371600" cy="752475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8209" name="AutoShape 17"/>
          <p:cNvCxnSpPr>
            <a:cxnSpLocks noChangeShapeType="1"/>
            <a:stCxn id="8204" idx="3"/>
            <a:endCxn id="8221" idx="0"/>
          </p:cNvCxnSpPr>
          <p:nvPr/>
        </p:nvCxnSpPr>
        <p:spPr bwMode="auto">
          <a:xfrm flipH="1">
            <a:off x="10421938" y="3565525"/>
            <a:ext cx="639762" cy="935038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8210" name="AutoShape 18"/>
          <p:cNvCxnSpPr>
            <a:cxnSpLocks noChangeShapeType="1"/>
            <a:stCxn id="8200" idx="2"/>
            <a:endCxn id="8221" idx="3"/>
          </p:cNvCxnSpPr>
          <p:nvPr/>
        </p:nvCxnSpPr>
        <p:spPr bwMode="auto">
          <a:xfrm flipH="1">
            <a:off x="11612563" y="4024313"/>
            <a:ext cx="914400" cy="1473200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sp>
        <p:nvSpPr>
          <p:cNvPr id="8211" name="AutoShape 19"/>
          <p:cNvSpPr>
            <a:spLocks noChangeArrowheads="1"/>
          </p:cNvSpPr>
          <p:nvPr/>
        </p:nvSpPr>
        <p:spPr bwMode="auto">
          <a:xfrm>
            <a:off x="10148888" y="4800600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cxnSp>
        <p:nvCxnSpPr>
          <p:cNvPr id="8212" name="AutoShape 20"/>
          <p:cNvCxnSpPr>
            <a:cxnSpLocks noChangeShapeType="1"/>
            <a:stCxn id="8206" idx="4"/>
            <a:endCxn id="8221" idx="1"/>
          </p:cNvCxnSpPr>
          <p:nvPr/>
        </p:nvCxnSpPr>
        <p:spPr bwMode="auto">
          <a:xfrm flipV="1">
            <a:off x="8961438" y="5497513"/>
            <a:ext cx="271462" cy="857250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8213" name="AutoShape 21"/>
          <p:cNvCxnSpPr>
            <a:cxnSpLocks noChangeShapeType="1"/>
            <a:stCxn id="8199" idx="4"/>
            <a:endCxn id="8221" idx="2"/>
          </p:cNvCxnSpPr>
          <p:nvPr/>
        </p:nvCxnSpPr>
        <p:spPr bwMode="auto">
          <a:xfrm flipV="1">
            <a:off x="8686800" y="6492875"/>
            <a:ext cx="1736725" cy="1187450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8214" name="AutoShape 22"/>
          <p:cNvCxnSpPr>
            <a:cxnSpLocks noChangeShapeType="1"/>
            <a:stCxn id="8205" idx="1"/>
            <a:endCxn id="8221" idx="2"/>
          </p:cNvCxnSpPr>
          <p:nvPr/>
        </p:nvCxnSpPr>
        <p:spPr bwMode="auto">
          <a:xfrm flipV="1">
            <a:off x="10333038" y="6492875"/>
            <a:ext cx="90487" cy="1189038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8215" name="AutoShape 23"/>
          <p:cNvCxnSpPr>
            <a:cxnSpLocks noChangeShapeType="1"/>
            <a:stCxn id="8220" idx="2"/>
            <a:endCxn id="8221" idx="3"/>
          </p:cNvCxnSpPr>
          <p:nvPr/>
        </p:nvCxnSpPr>
        <p:spPr bwMode="auto">
          <a:xfrm flipH="1" flipV="1">
            <a:off x="11612563" y="5497513"/>
            <a:ext cx="457200" cy="674687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8216" name="AutoShape 24"/>
          <p:cNvCxnSpPr>
            <a:cxnSpLocks noChangeShapeType="1"/>
            <a:stCxn id="8201" idx="2"/>
            <a:endCxn id="8221" idx="2"/>
          </p:cNvCxnSpPr>
          <p:nvPr/>
        </p:nvCxnSpPr>
        <p:spPr bwMode="auto">
          <a:xfrm flipH="1" flipV="1">
            <a:off x="10421938" y="6492875"/>
            <a:ext cx="1646237" cy="684213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8217" name="AutoShape 25"/>
          <p:cNvCxnSpPr>
            <a:cxnSpLocks noChangeShapeType="1"/>
            <a:stCxn id="8202" idx="2"/>
            <a:endCxn id="8221" idx="3"/>
          </p:cNvCxnSpPr>
          <p:nvPr/>
        </p:nvCxnSpPr>
        <p:spPr bwMode="auto">
          <a:xfrm flipH="1" flipV="1">
            <a:off x="11612563" y="5497513"/>
            <a:ext cx="1189037" cy="125412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pic>
        <p:nvPicPr>
          <p:cNvPr id="8218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8688" y="5457825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8219" name="Picture 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8688" y="5457825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8220" name="AutoShape 28"/>
          <p:cNvSpPr>
            <a:spLocks noChangeArrowheads="1"/>
          </p:cNvSpPr>
          <p:nvPr/>
        </p:nvSpPr>
        <p:spPr bwMode="auto">
          <a:xfrm>
            <a:off x="12069763" y="5761038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8221" name="Picture 2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32900" y="4500563"/>
            <a:ext cx="2379663" cy="1992312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144963" y="-193675"/>
            <a:ext cx="10485437" cy="1912938"/>
          </a:xfrm>
        </p:spPr>
        <p:txBody>
          <a:bodyPr lIns="91440" tIns="45720" rIns="91440" bIns="45720"/>
          <a:lstStyle/>
          <a:p>
            <a: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/>
            </a:pPr>
            <a:r>
              <a:rPr lang="en-AU" sz="4000" smtClean="0"/>
              <a:t>Linked Data is Not Enough...</a:t>
            </a:r>
          </a:p>
        </p:txBody>
      </p:sp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0B170211-754C-2C4E-AECA-74B2D3744A3C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7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74638" y="2011363"/>
            <a:ext cx="6067425" cy="8091487"/>
          </a:xfrm>
        </p:spPr>
        <p:txBody>
          <a:bodyPr/>
          <a:lstStyle/>
          <a:p>
            <a:pPr marL="327025" indent="-327025">
              <a:buFont typeface="Arial" pitchFamily="-102" charset="0"/>
              <a:buChar char="•"/>
              <a:tabLst>
                <a:tab pos="327025" algn="l"/>
                <a:tab pos="439738" algn="l"/>
                <a:tab pos="896938" algn="l"/>
                <a:tab pos="1354138" algn="l"/>
                <a:tab pos="1811338" algn="l"/>
                <a:tab pos="2268538" algn="l"/>
                <a:tab pos="2725738" algn="l"/>
                <a:tab pos="3182938" algn="l"/>
                <a:tab pos="3640138" algn="l"/>
                <a:tab pos="4097338" algn="l"/>
                <a:tab pos="4554538" algn="l"/>
                <a:tab pos="5011738" algn="l"/>
                <a:tab pos="5468938" algn="l"/>
                <a:tab pos="5926138" algn="l"/>
                <a:tab pos="6383338" algn="l"/>
                <a:tab pos="6840538" algn="l"/>
                <a:tab pos="7297738" algn="l"/>
                <a:tab pos="7754938" algn="l"/>
                <a:tab pos="8212138" algn="l"/>
                <a:tab pos="8669338" algn="l"/>
                <a:tab pos="9126538" algn="l"/>
              </a:tabLst>
            </a:pPr>
            <a:r>
              <a:rPr lang="en-US" sz="4000"/>
              <a:t>Publishing open government data as Linked Data is </a:t>
            </a:r>
            <a:r>
              <a:rPr lang="en-US" sz="4000" b="1"/>
              <a:t>not enough</a:t>
            </a:r>
          </a:p>
          <a:p>
            <a:pPr marL="327025" indent="-327025">
              <a:buFont typeface="Arial" pitchFamily="-102" charset="0"/>
              <a:buChar char="•"/>
              <a:tabLst>
                <a:tab pos="327025" algn="l"/>
                <a:tab pos="439738" algn="l"/>
                <a:tab pos="896938" algn="l"/>
                <a:tab pos="1354138" algn="l"/>
                <a:tab pos="1811338" algn="l"/>
                <a:tab pos="2268538" algn="l"/>
                <a:tab pos="2725738" algn="l"/>
                <a:tab pos="3182938" algn="l"/>
                <a:tab pos="3640138" algn="l"/>
                <a:tab pos="4097338" algn="l"/>
                <a:tab pos="4554538" algn="l"/>
                <a:tab pos="5011738" algn="l"/>
                <a:tab pos="5468938" algn="l"/>
                <a:tab pos="5926138" algn="l"/>
                <a:tab pos="6383338" algn="l"/>
                <a:tab pos="6840538" algn="l"/>
                <a:tab pos="7297738" algn="l"/>
                <a:tab pos="7754938" algn="l"/>
                <a:tab pos="8212138" algn="l"/>
                <a:tab pos="8669338" algn="l"/>
                <a:tab pos="9126538" algn="l"/>
              </a:tabLst>
            </a:pPr>
            <a:r>
              <a:rPr lang="en-US" sz="4000"/>
              <a:t>For OGD to be useful, datasets must be published using metadata, markup standards and presentation that aid </a:t>
            </a:r>
            <a:r>
              <a:rPr lang="en-US" sz="4000" b="1"/>
              <a:t>discovery </a:t>
            </a:r>
            <a:r>
              <a:rPr lang="en-US" sz="4000"/>
              <a:t>and </a:t>
            </a:r>
            <a:r>
              <a:rPr lang="en-US" sz="4000" b="1"/>
              <a:t>use</a:t>
            </a:r>
          </a:p>
        </p:txBody>
      </p:sp>
      <p:sp>
        <p:nvSpPr>
          <p:cNvPr id="9220" name="Freeform 4"/>
          <p:cNvSpPr>
            <a:spLocks noChangeArrowheads="1"/>
          </p:cNvSpPr>
          <p:nvPr/>
        </p:nvSpPr>
        <p:spPr bwMode="auto">
          <a:xfrm>
            <a:off x="6583363" y="2011363"/>
            <a:ext cx="7772400" cy="7132637"/>
          </a:xfrm>
          <a:custGeom>
            <a:avLst/>
            <a:gdLst>
              <a:gd name="T0" fmla="*/ 1930 w 21600"/>
              <a:gd name="T1" fmla="*/ 7160 h 21600"/>
              <a:gd name="T2" fmla="*/ 5270 w 21600"/>
              <a:gd name="T3" fmla="*/ 1970 h 21600"/>
              <a:gd name="T4" fmla="*/ 6970 w 21600"/>
              <a:gd name="T5" fmla="*/ 2600 h 21600"/>
              <a:gd name="T6" fmla="*/ 9340 w 21600"/>
              <a:gd name="T7" fmla="*/ 650 h 21600"/>
              <a:gd name="T8" fmla="*/ 11210 w 21600"/>
              <a:gd name="T9" fmla="*/ 1700 h 21600"/>
              <a:gd name="T10" fmla="*/ 13150 w 21600"/>
              <a:gd name="T11" fmla="*/ 0 h 21600"/>
              <a:gd name="T12" fmla="*/ 14870 w 21600"/>
              <a:gd name="T13" fmla="*/ 1160 h 21600"/>
              <a:gd name="T14" fmla="*/ 16740 w 21600"/>
              <a:gd name="T15" fmla="*/ 0 h 21600"/>
              <a:gd name="T16" fmla="*/ 19110 w 21600"/>
              <a:gd name="T17" fmla="*/ 2710 h 21600"/>
              <a:gd name="T18" fmla="*/ 21060 w 21600"/>
              <a:gd name="T19" fmla="*/ 6220 h 21600"/>
              <a:gd name="T20" fmla="*/ 20830 w 21600"/>
              <a:gd name="T21" fmla="*/ 7660 h 21600"/>
              <a:gd name="T22" fmla="*/ 21600 w 21600"/>
              <a:gd name="T23" fmla="*/ 10460 h 21600"/>
              <a:gd name="T24" fmla="*/ 18650 w 21600"/>
              <a:gd name="T25" fmla="*/ 15010 h 21600"/>
              <a:gd name="T26" fmla="*/ 15770 w 21600"/>
              <a:gd name="T27" fmla="*/ 18920 h 21600"/>
              <a:gd name="T28" fmla="*/ 14240 w 21600"/>
              <a:gd name="T29" fmla="*/ 18310 h 21600"/>
              <a:gd name="T30" fmla="*/ 11000 w 21600"/>
              <a:gd name="T31" fmla="*/ 21600 h 21600"/>
              <a:gd name="T32" fmla="*/ 8210 w 21600"/>
              <a:gd name="T33" fmla="*/ 19510 h 21600"/>
              <a:gd name="T34" fmla="*/ 6240 w 21600"/>
              <a:gd name="T35" fmla="*/ 20290 h 21600"/>
              <a:gd name="T36" fmla="*/ 2900 w 21600"/>
              <a:gd name="T37" fmla="*/ 17640 h 21600"/>
              <a:gd name="T38" fmla="*/ 480 w 21600"/>
              <a:gd name="T39" fmla="*/ 14660 h 21600"/>
              <a:gd name="T40" fmla="*/ 1070 w 21600"/>
              <a:gd name="T41" fmla="*/ 12640 h 21600"/>
              <a:gd name="T42" fmla="*/ 0 w 21600"/>
              <a:gd name="T43" fmla="*/ 10120 h 21600"/>
              <a:gd name="T44" fmla="*/ 1930 w 21600"/>
              <a:gd name="T45" fmla="*/ 7160 h 21600"/>
              <a:gd name="T46" fmla="*/ 1930 w 21600"/>
              <a:gd name="T47" fmla="*/ 7160 h 21600"/>
              <a:gd name="T48" fmla="*/ 2090 w 21600"/>
              <a:gd name="T49" fmla="*/ 7920 h 21600"/>
              <a:gd name="T50" fmla="*/ 6970 w 21600"/>
              <a:gd name="T51" fmla="*/ 2600 h 21600"/>
              <a:gd name="T52" fmla="*/ 7670 w 21600"/>
              <a:gd name="T53" fmla="*/ 3310 h 21600"/>
              <a:gd name="T54" fmla="*/ 11210 w 21600"/>
              <a:gd name="T55" fmla="*/ 1700 h 21600"/>
              <a:gd name="T56" fmla="*/ 11030 w 21600"/>
              <a:gd name="T57" fmla="*/ 2400 h 21600"/>
              <a:gd name="T58" fmla="*/ 14870 w 21600"/>
              <a:gd name="T59" fmla="*/ 1160 h 21600"/>
              <a:gd name="T60" fmla="*/ 14540 w 21600"/>
              <a:gd name="T61" fmla="*/ 2010 h 21600"/>
              <a:gd name="T62" fmla="*/ 19110 w 21600"/>
              <a:gd name="T63" fmla="*/ 2710 h 21600"/>
              <a:gd name="T64" fmla="*/ 19190 w 21600"/>
              <a:gd name="T65" fmla="*/ 3380 h 21600"/>
              <a:gd name="T66" fmla="*/ 20830 w 21600"/>
              <a:gd name="T67" fmla="*/ 7660 h 21600"/>
              <a:gd name="T68" fmla="*/ 20110 w 21600"/>
              <a:gd name="T69" fmla="*/ 8990 h 21600"/>
              <a:gd name="T70" fmla="*/ 18660 w 21600"/>
              <a:gd name="T71" fmla="*/ 15010 h 21600"/>
              <a:gd name="T72" fmla="*/ 17000 w 21600"/>
              <a:gd name="T73" fmla="*/ 11450 h 21600"/>
              <a:gd name="T74" fmla="*/ 14240 w 21600"/>
              <a:gd name="T75" fmla="*/ 18310 h 21600"/>
              <a:gd name="T76" fmla="*/ 14370 w 21600"/>
              <a:gd name="T77" fmla="*/ 17360 h 21600"/>
              <a:gd name="T78" fmla="*/ 8220 w 21600"/>
              <a:gd name="T79" fmla="*/ 19510 h 21600"/>
              <a:gd name="T80" fmla="*/ 7860 w 21600"/>
              <a:gd name="T81" fmla="*/ 18640 h 21600"/>
              <a:gd name="T82" fmla="*/ 2900 w 21600"/>
              <a:gd name="T83" fmla="*/ 17640 h 21600"/>
              <a:gd name="T84" fmla="*/ 3460 w 21600"/>
              <a:gd name="T85" fmla="*/ 17450 h 21600"/>
              <a:gd name="T86" fmla="*/ 1070 w 21600"/>
              <a:gd name="T87" fmla="*/ 12640 h 21600"/>
              <a:gd name="T88" fmla="*/ 2330 w 21600"/>
              <a:gd name="T89" fmla="*/ 13040 h 21600"/>
              <a:gd name="T90" fmla="*/ 3000 w 21600"/>
              <a:gd name="T91" fmla="*/ 3320 h 21600"/>
              <a:gd name="T92" fmla="*/ 17110 w 21600"/>
              <a:gd name="T93" fmla="*/ 1733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T90" t="T91" r="T92" b="T93"/>
            <a:pathLst>
              <a:path w="21600" h="21600">
                <a:moveTo>
                  <a:pt x="1930" y="7160"/>
                </a:moveTo>
                <a:cubicBezTo>
                  <a:pt x="1530" y="4490"/>
                  <a:pt x="3400" y="1970"/>
                  <a:pt x="5270" y="1970"/>
                </a:cubicBezTo>
                <a:cubicBezTo>
                  <a:pt x="5860" y="1950"/>
                  <a:pt x="6470" y="2210"/>
                  <a:pt x="6970" y="2600"/>
                </a:cubicBezTo>
                <a:cubicBezTo>
                  <a:pt x="7450" y="1390"/>
                  <a:pt x="8340" y="650"/>
                  <a:pt x="9340" y="650"/>
                </a:cubicBezTo>
                <a:cubicBezTo>
                  <a:pt x="10004" y="690"/>
                  <a:pt x="10710" y="1050"/>
                  <a:pt x="11210" y="1700"/>
                </a:cubicBezTo>
                <a:cubicBezTo>
                  <a:pt x="11570" y="630"/>
                  <a:pt x="12330" y="0"/>
                  <a:pt x="13150" y="0"/>
                </a:cubicBezTo>
                <a:cubicBezTo>
                  <a:pt x="13840" y="0"/>
                  <a:pt x="14470" y="460"/>
                  <a:pt x="14870" y="1160"/>
                </a:cubicBezTo>
                <a:cubicBezTo>
                  <a:pt x="15330" y="440"/>
                  <a:pt x="16020" y="0"/>
                  <a:pt x="16740" y="0"/>
                </a:cubicBezTo>
                <a:cubicBezTo>
                  <a:pt x="17910" y="0"/>
                  <a:pt x="18900" y="1130"/>
                  <a:pt x="19110" y="2710"/>
                </a:cubicBezTo>
                <a:cubicBezTo>
                  <a:pt x="20240" y="3150"/>
                  <a:pt x="21060" y="4580"/>
                  <a:pt x="21060" y="6220"/>
                </a:cubicBezTo>
                <a:cubicBezTo>
                  <a:pt x="21060" y="6720"/>
                  <a:pt x="21000" y="7200"/>
                  <a:pt x="20830" y="7660"/>
                </a:cubicBezTo>
                <a:cubicBezTo>
                  <a:pt x="21310" y="8460"/>
                  <a:pt x="21600" y="9450"/>
                  <a:pt x="21600" y="10460"/>
                </a:cubicBezTo>
                <a:cubicBezTo>
                  <a:pt x="21600" y="12750"/>
                  <a:pt x="20310" y="14680"/>
                  <a:pt x="18650" y="15010"/>
                </a:cubicBezTo>
                <a:cubicBezTo>
                  <a:pt x="18650" y="17200"/>
                  <a:pt x="17370" y="18920"/>
                  <a:pt x="15770" y="18920"/>
                </a:cubicBezTo>
                <a:cubicBezTo>
                  <a:pt x="15220" y="18920"/>
                  <a:pt x="14700" y="18710"/>
                  <a:pt x="14240" y="18310"/>
                </a:cubicBezTo>
                <a:cubicBezTo>
                  <a:pt x="13820" y="20240"/>
                  <a:pt x="12490" y="21600"/>
                  <a:pt x="11000" y="21600"/>
                </a:cubicBezTo>
                <a:cubicBezTo>
                  <a:pt x="9890" y="21600"/>
                  <a:pt x="8840" y="20790"/>
                  <a:pt x="8210" y="19510"/>
                </a:cubicBezTo>
                <a:cubicBezTo>
                  <a:pt x="7620" y="20000"/>
                  <a:pt x="7930" y="20290"/>
                  <a:pt x="6240" y="20290"/>
                </a:cubicBezTo>
                <a:cubicBezTo>
                  <a:pt x="4850" y="20290"/>
                  <a:pt x="3570" y="19280"/>
                  <a:pt x="2900" y="17640"/>
                </a:cubicBezTo>
                <a:cubicBezTo>
                  <a:pt x="1300" y="17600"/>
                  <a:pt x="480" y="16300"/>
                  <a:pt x="480" y="14660"/>
                </a:cubicBezTo>
                <a:cubicBezTo>
                  <a:pt x="480" y="13900"/>
                  <a:pt x="690" y="13210"/>
                  <a:pt x="1070" y="12640"/>
                </a:cubicBezTo>
                <a:cubicBezTo>
                  <a:pt x="380" y="12160"/>
                  <a:pt x="0" y="11210"/>
                  <a:pt x="0" y="10120"/>
                </a:cubicBezTo>
                <a:cubicBezTo>
                  <a:pt x="0" y="8590"/>
                  <a:pt x="840" y="7330"/>
                  <a:pt x="1930" y="7160"/>
                </a:cubicBezTo>
                <a:close/>
              </a:path>
              <a:path w="21600" h="21600" fill="none">
                <a:moveTo>
                  <a:pt x="1930" y="7160"/>
                </a:moveTo>
                <a:cubicBezTo>
                  <a:pt x="1950" y="7410"/>
                  <a:pt x="2040" y="7690"/>
                  <a:pt x="2090" y="7920"/>
                </a:cubicBezTo>
              </a:path>
              <a:path w="21600" h="21600" fill="none">
                <a:moveTo>
                  <a:pt x="6970" y="2600"/>
                </a:moveTo>
                <a:cubicBezTo>
                  <a:pt x="7200" y="2790"/>
                  <a:pt x="7480" y="3050"/>
                  <a:pt x="7670" y="3310"/>
                </a:cubicBezTo>
              </a:path>
              <a:path w="21600" h="21600" fill="none">
                <a:moveTo>
                  <a:pt x="11210" y="1700"/>
                </a:moveTo>
                <a:cubicBezTo>
                  <a:pt x="11130" y="1910"/>
                  <a:pt x="11080" y="2160"/>
                  <a:pt x="11030" y="2400"/>
                </a:cubicBezTo>
              </a:path>
              <a:path w="21600" h="21600" fill="none">
                <a:moveTo>
                  <a:pt x="14870" y="1160"/>
                </a:moveTo>
                <a:cubicBezTo>
                  <a:pt x="14720" y="1400"/>
                  <a:pt x="14640" y="1720"/>
                  <a:pt x="14540" y="2010"/>
                </a:cubicBezTo>
              </a:path>
              <a:path w="21600" h="21600" fill="none">
                <a:moveTo>
                  <a:pt x="19110" y="2710"/>
                </a:moveTo>
                <a:cubicBezTo>
                  <a:pt x="19130" y="2890"/>
                  <a:pt x="19230" y="3290"/>
                  <a:pt x="19190" y="3380"/>
                </a:cubicBezTo>
              </a:path>
              <a:path w="21600" h="21600" fill="none">
                <a:moveTo>
                  <a:pt x="20830" y="7660"/>
                </a:moveTo>
                <a:cubicBezTo>
                  <a:pt x="20660" y="8170"/>
                  <a:pt x="20430" y="8620"/>
                  <a:pt x="20110" y="8990"/>
                </a:cubicBezTo>
              </a:path>
              <a:path w="21600" h="21600" fill="none">
                <a:moveTo>
                  <a:pt x="18660" y="15010"/>
                </a:moveTo>
                <a:cubicBezTo>
                  <a:pt x="18740" y="14200"/>
                  <a:pt x="18280" y="12200"/>
                  <a:pt x="17000" y="11450"/>
                </a:cubicBezTo>
              </a:path>
              <a:path w="21600" h="21600" fill="none">
                <a:moveTo>
                  <a:pt x="14240" y="18310"/>
                </a:moveTo>
                <a:cubicBezTo>
                  <a:pt x="14320" y="17980"/>
                  <a:pt x="14350" y="17680"/>
                  <a:pt x="14370" y="17360"/>
                </a:cubicBezTo>
              </a:path>
              <a:path w="21600" h="21600" fill="none">
                <a:moveTo>
                  <a:pt x="8220" y="19510"/>
                </a:moveTo>
                <a:cubicBezTo>
                  <a:pt x="8060" y="19250"/>
                  <a:pt x="7960" y="18950"/>
                  <a:pt x="7860" y="18640"/>
                </a:cubicBezTo>
              </a:path>
              <a:path w="21600" h="21600" fill="none">
                <a:moveTo>
                  <a:pt x="2900" y="17640"/>
                </a:moveTo>
                <a:cubicBezTo>
                  <a:pt x="3090" y="17600"/>
                  <a:pt x="3280" y="17540"/>
                  <a:pt x="3460" y="17450"/>
                </a:cubicBezTo>
              </a:path>
              <a:path w="21600" h="21600" fill="none">
                <a:moveTo>
                  <a:pt x="1070" y="12640"/>
                </a:moveTo>
                <a:cubicBezTo>
                  <a:pt x="1400" y="12900"/>
                  <a:pt x="1780" y="13130"/>
                  <a:pt x="2330" y="13040"/>
                </a:cubicBezTo>
              </a:path>
            </a:pathLst>
          </a:custGeom>
          <a:solidFill>
            <a:srgbClr val="CFE7E5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221" name="AutoShape 5"/>
          <p:cNvSpPr>
            <a:spLocks noChangeArrowheads="1"/>
          </p:cNvSpPr>
          <p:nvPr/>
        </p:nvSpPr>
        <p:spPr bwMode="auto">
          <a:xfrm>
            <a:off x="12526963" y="3475038"/>
            <a:ext cx="822325" cy="1096962"/>
          </a:xfrm>
          <a:prstGeom prst="can">
            <a:avLst>
              <a:gd name="adj" fmla="val 33349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222" name="AutoShape 6"/>
          <p:cNvSpPr>
            <a:spLocks noChangeArrowheads="1"/>
          </p:cNvSpPr>
          <p:nvPr/>
        </p:nvSpPr>
        <p:spPr bwMode="auto">
          <a:xfrm>
            <a:off x="8229600" y="3200400"/>
            <a:ext cx="822325" cy="1096963"/>
          </a:xfrm>
          <a:prstGeom prst="can">
            <a:avLst>
              <a:gd name="adj" fmla="val 33349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223" name="AutoShape 7"/>
          <p:cNvSpPr>
            <a:spLocks noChangeArrowheads="1"/>
          </p:cNvSpPr>
          <p:nvPr/>
        </p:nvSpPr>
        <p:spPr bwMode="auto">
          <a:xfrm>
            <a:off x="7864475" y="7132638"/>
            <a:ext cx="822325" cy="1096962"/>
          </a:xfrm>
          <a:prstGeom prst="can">
            <a:avLst>
              <a:gd name="adj" fmla="val 33349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224" name="AutoShape 8"/>
          <p:cNvSpPr>
            <a:spLocks noChangeArrowheads="1"/>
          </p:cNvSpPr>
          <p:nvPr/>
        </p:nvSpPr>
        <p:spPr bwMode="auto">
          <a:xfrm>
            <a:off x="12526963" y="3475038"/>
            <a:ext cx="822325" cy="1096962"/>
          </a:xfrm>
          <a:prstGeom prst="can">
            <a:avLst>
              <a:gd name="adj" fmla="val 33349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225" name="AutoShape 9"/>
          <p:cNvSpPr>
            <a:spLocks noChangeArrowheads="1"/>
          </p:cNvSpPr>
          <p:nvPr/>
        </p:nvSpPr>
        <p:spPr bwMode="auto">
          <a:xfrm>
            <a:off x="12069763" y="6765925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226" name="AutoShape 10"/>
          <p:cNvSpPr>
            <a:spLocks noChangeArrowheads="1"/>
          </p:cNvSpPr>
          <p:nvPr/>
        </p:nvSpPr>
        <p:spPr bwMode="auto">
          <a:xfrm>
            <a:off x="12801600" y="5211763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227" name="AutoShape 11"/>
          <p:cNvSpPr>
            <a:spLocks noChangeArrowheads="1"/>
          </p:cNvSpPr>
          <p:nvPr/>
        </p:nvSpPr>
        <p:spPr bwMode="auto">
          <a:xfrm>
            <a:off x="7497763" y="5211763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228" name="AutoShape 12"/>
          <p:cNvSpPr>
            <a:spLocks noChangeArrowheads="1"/>
          </p:cNvSpPr>
          <p:nvPr/>
        </p:nvSpPr>
        <p:spPr bwMode="auto">
          <a:xfrm>
            <a:off x="10788650" y="2743200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229" name="AutoShape 13"/>
          <p:cNvSpPr>
            <a:spLocks noChangeArrowheads="1"/>
          </p:cNvSpPr>
          <p:nvPr/>
        </p:nvSpPr>
        <p:spPr bwMode="auto">
          <a:xfrm>
            <a:off x="10058400" y="7681913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230" name="AutoShape 14"/>
          <p:cNvSpPr>
            <a:spLocks noChangeArrowheads="1"/>
          </p:cNvSpPr>
          <p:nvPr/>
        </p:nvSpPr>
        <p:spPr bwMode="auto">
          <a:xfrm>
            <a:off x="8412163" y="5943600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cxnSp>
        <p:nvCxnSpPr>
          <p:cNvPr id="9231" name="AutoShape 15"/>
          <p:cNvCxnSpPr>
            <a:cxnSpLocks noChangeShapeType="1"/>
            <a:stCxn id="9227" idx="4"/>
            <a:endCxn id="9245" idx="1"/>
          </p:cNvCxnSpPr>
          <p:nvPr/>
        </p:nvCxnSpPr>
        <p:spPr bwMode="auto">
          <a:xfrm flipV="1">
            <a:off x="8047038" y="5497513"/>
            <a:ext cx="1185862" cy="125412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9232" name="AutoShape 16"/>
          <p:cNvCxnSpPr>
            <a:cxnSpLocks noChangeShapeType="1"/>
            <a:stCxn id="9222" idx="4"/>
            <a:endCxn id="9245" idx="0"/>
          </p:cNvCxnSpPr>
          <p:nvPr/>
        </p:nvCxnSpPr>
        <p:spPr bwMode="auto">
          <a:xfrm>
            <a:off x="9051925" y="3749675"/>
            <a:ext cx="1371600" cy="752475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9233" name="AutoShape 17"/>
          <p:cNvCxnSpPr>
            <a:cxnSpLocks noChangeShapeType="1"/>
            <a:stCxn id="9228" idx="3"/>
            <a:endCxn id="9245" idx="0"/>
          </p:cNvCxnSpPr>
          <p:nvPr/>
        </p:nvCxnSpPr>
        <p:spPr bwMode="auto">
          <a:xfrm flipH="1">
            <a:off x="10421938" y="3565525"/>
            <a:ext cx="639762" cy="935038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9234" name="AutoShape 18"/>
          <p:cNvCxnSpPr>
            <a:cxnSpLocks noChangeShapeType="1"/>
            <a:stCxn id="9224" idx="2"/>
            <a:endCxn id="9245" idx="3"/>
          </p:cNvCxnSpPr>
          <p:nvPr/>
        </p:nvCxnSpPr>
        <p:spPr bwMode="auto">
          <a:xfrm flipH="1">
            <a:off x="11612563" y="4024313"/>
            <a:ext cx="914400" cy="1473200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sp>
        <p:nvSpPr>
          <p:cNvPr id="9235" name="AutoShape 19"/>
          <p:cNvSpPr>
            <a:spLocks noChangeArrowheads="1"/>
          </p:cNvSpPr>
          <p:nvPr/>
        </p:nvSpPr>
        <p:spPr bwMode="auto">
          <a:xfrm>
            <a:off x="10148888" y="4800600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cxnSp>
        <p:nvCxnSpPr>
          <p:cNvPr id="9236" name="AutoShape 20"/>
          <p:cNvCxnSpPr>
            <a:cxnSpLocks noChangeShapeType="1"/>
            <a:stCxn id="9230" idx="4"/>
            <a:endCxn id="9245" idx="1"/>
          </p:cNvCxnSpPr>
          <p:nvPr/>
        </p:nvCxnSpPr>
        <p:spPr bwMode="auto">
          <a:xfrm flipV="1">
            <a:off x="8961438" y="5497513"/>
            <a:ext cx="271462" cy="857250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9237" name="AutoShape 21"/>
          <p:cNvCxnSpPr>
            <a:cxnSpLocks noChangeShapeType="1"/>
            <a:stCxn id="9223" idx="4"/>
            <a:endCxn id="9245" idx="2"/>
          </p:cNvCxnSpPr>
          <p:nvPr/>
        </p:nvCxnSpPr>
        <p:spPr bwMode="auto">
          <a:xfrm flipV="1">
            <a:off x="8686800" y="6492875"/>
            <a:ext cx="1736725" cy="1187450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9238" name="AutoShape 22"/>
          <p:cNvCxnSpPr>
            <a:cxnSpLocks noChangeShapeType="1"/>
            <a:stCxn id="9229" idx="1"/>
            <a:endCxn id="9245" idx="2"/>
          </p:cNvCxnSpPr>
          <p:nvPr/>
        </p:nvCxnSpPr>
        <p:spPr bwMode="auto">
          <a:xfrm flipV="1">
            <a:off x="10333038" y="6492875"/>
            <a:ext cx="90487" cy="1189038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9239" name="AutoShape 23"/>
          <p:cNvCxnSpPr>
            <a:cxnSpLocks noChangeShapeType="1"/>
            <a:stCxn id="9244" idx="2"/>
            <a:endCxn id="9245" idx="3"/>
          </p:cNvCxnSpPr>
          <p:nvPr/>
        </p:nvCxnSpPr>
        <p:spPr bwMode="auto">
          <a:xfrm flipH="1" flipV="1">
            <a:off x="11612563" y="5497513"/>
            <a:ext cx="457200" cy="674687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9240" name="AutoShape 24"/>
          <p:cNvCxnSpPr>
            <a:cxnSpLocks noChangeShapeType="1"/>
            <a:stCxn id="9225" idx="2"/>
            <a:endCxn id="9245" idx="2"/>
          </p:cNvCxnSpPr>
          <p:nvPr/>
        </p:nvCxnSpPr>
        <p:spPr bwMode="auto">
          <a:xfrm flipH="1" flipV="1">
            <a:off x="10421938" y="6492875"/>
            <a:ext cx="1646237" cy="684213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9241" name="AutoShape 25"/>
          <p:cNvCxnSpPr>
            <a:cxnSpLocks noChangeShapeType="1"/>
            <a:stCxn id="9226" idx="2"/>
            <a:endCxn id="9245" idx="3"/>
          </p:cNvCxnSpPr>
          <p:nvPr/>
        </p:nvCxnSpPr>
        <p:spPr bwMode="auto">
          <a:xfrm flipH="1" flipV="1">
            <a:off x="11612563" y="5497513"/>
            <a:ext cx="1189037" cy="125412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pic>
        <p:nvPicPr>
          <p:cNvPr id="9242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8688" y="5457825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9243" name="Picture 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8688" y="5457825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9244" name="AutoShape 28"/>
          <p:cNvSpPr>
            <a:spLocks noChangeArrowheads="1"/>
          </p:cNvSpPr>
          <p:nvPr/>
        </p:nvSpPr>
        <p:spPr bwMode="auto">
          <a:xfrm>
            <a:off x="12069763" y="5761038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9245" name="Picture 2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32900" y="4500563"/>
            <a:ext cx="2379663" cy="1992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9246" name="Picture 3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69363" y="4343400"/>
            <a:ext cx="1571625" cy="68580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9247" name="Picture 3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93213" y="5211763"/>
            <a:ext cx="2419350" cy="188595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9248" name="Picture 3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10850" y="4410075"/>
            <a:ext cx="1276350" cy="619125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144963" y="-193675"/>
            <a:ext cx="10485437" cy="1912938"/>
          </a:xfrm>
        </p:spPr>
        <p:txBody>
          <a:bodyPr lIns="91440" tIns="45720" rIns="91440" bIns="45720"/>
          <a:lstStyle/>
          <a:p>
            <a: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/>
            </a:pPr>
            <a:r>
              <a:rPr lang="en-AU" sz="4000" smtClean="0"/>
              <a:t>Dataset Metadata for Discovery and Use</a:t>
            </a:r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90FFA522-BB83-5343-BD3A-7EEDCE6DEC97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8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469188" y="2641600"/>
            <a:ext cx="6978650" cy="5991225"/>
          </a:xfrm>
        </p:spPr>
        <p:txBody>
          <a:bodyPr/>
          <a:lstStyle/>
          <a:p>
            <a:pPr indent="-328613" algn="r">
              <a:buClrTx/>
              <a:buFontTx/>
              <a:buNone/>
              <a:tabLst>
                <a:tab pos="342900" algn="l"/>
                <a:tab pos="455613" algn="l"/>
                <a:tab pos="912813" algn="l"/>
                <a:tab pos="1370013" algn="l"/>
                <a:tab pos="1827213" algn="l"/>
                <a:tab pos="2284413" algn="l"/>
                <a:tab pos="2741613" algn="l"/>
                <a:tab pos="3198813" algn="l"/>
                <a:tab pos="3656013" algn="l"/>
                <a:tab pos="4113213" algn="l"/>
                <a:tab pos="4570413" algn="l"/>
                <a:tab pos="5027613" algn="l"/>
                <a:tab pos="5484813" algn="l"/>
                <a:tab pos="5942013" algn="l"/>
                <a:tab pos="6399213" algn="l"/>
                <a:tab pos="6856413" algn="l"/>
                <a:tab pos="7313613" algn="l"/>
                <a:tab pos="7770813" algn="l"/>
                <a:tab pos="8228013" algn="l"/>
                <a:tab pos="8685213" algn="l"/>
                <a:tab pos="9142413" algn="l"/>
              </a:tabLst>
            </a:pPr>
            <a:r>
              <a:rPr lang="en-US"/>
              <a:t>  Recent work at </a:t>
            </a:r>
            <a:br>
              <a:rPr lang="en-US"/>
            </a:br>
            <a:r>
              <a:rPr lang="en-US"/>
              <a:t>TWC RPI demonstrates the value of applying emerging </a:t>
            </a:r>
            <a:r>
              <a:rPr lang="en-US" b="1"/>
              <a:t>standards</a:t>
            </a:r>
            <a:r>
              <a:rPr lang="en-US"/>
              <a:t> for </a:t>
            </a:r>
            <a:r>
              <a:rPr lang="en-US" b="1"/>
              <a:t>uniformly describing</a:t>
            </a:r>
            <a:r>
              <a:rPr lang="en-US"/>
              <a:t> government datasets</a:t>
            </a:r>
            <a:br>
              <a:rPr lang="en-US"/>
            </a:br>
            <a:r>
              <a:rPr lang="en-US"/>
              <a:t>and catalogs</a:t>
            </a:r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463" y="2227263"/>
            <a:ext cx="6953250" cy="5819775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8325" y="4664075"/>
            <a:ext cx="5100638" cy="4621213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3565525" y="-193675"/>
            <a:ext cx="11064875" cy="1912938"/>
          </a:xfrm>
        </p:spPr>
        <p:txBody>
          <a:bodyPr lIns="91440" tIns="45720" rIns="91440" bIns="45720"/>
          <a:lstStyle/>
          <a:p>
            <a: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/>
            </a:pPr>
            <a:r>
              <a:rPr lang="en-US" sz="4000" smtClean="0"/>
              <a:t>International Open Government Dataset Search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862B78C1-4B9B-494F-A2DE-BE2E2408C900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9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33375" y="2103438"/>
            <a:ext cx="6067425" cy="7300912"/>
          </a:xfrm>
        </p:spPr>
        <p:txBody>
          <a:bodyPr/>
          <a:lstStyle/>
          <a:p>
            <a:pPr indent="-330200">
              <a:buClrTx/>
              <a:buFontTx/>
              <a:buNone/>
              <a:tabLst>
                <a:tab pos="342900" algn="l"/>
                <a:tab pos="455613" algn="l"/>
                <a:tab pos="912813" algn="l"/>
                <a:tab pos="1370013" algn="l"/>
                <a:tab pos="1827213" algn="l"/>
                <a:tab pos="2284413" algn="l"/>
                <a:tab pos="2741613" algn="l"/>
                <a:tab pos="3198813" algn="l"/>
                <a:tab pos="3656013" algn="l"/>
                <a:tab pos="4113213" algn="l"/>
                <a:tab pos="4570413" algn="l"/>
                <a:tab pos="5027613" algn="l"/>
                <a:tab pos="5484813" algn="l"/>
                <a:tab pos="5942013" algn="l"/>
                <a:tab pos="6399213" algn="l"/>
                <a:tab pos="6856413" algn="l"/>
                <a:tab pos="7313613" algn="l"/>
                <a:tab pos="7770813" algn="l"/>
                <a:tab pos="8228013" algn="l"/>
                <a:tab pos="8685213" algn="l"/>
                <a:tab pos="9142413" algn="l"/>
              </a:tabLst>
            </a:pPr>
            <a:r>
              <a:rPr lang="en-US" sz="4000"/>
              <a:t>  TWC's </a:t>
            </a:r>
            <a:r>
              <a:rPr lang="en-US" sz="4000" b="1"/>
              <a:t>IOGDS</a:t>
            </a:r>
            <a:r>
              <a:rPr lang="en-US" sz="4000"/>
              <a:t> application is an aggregated catalog of more than 1M datasets from over 192 dataset catalogs from governments at every level around the world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3600" y="2011363"/>
            <a:ext cx="6953250" cy="5819775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23400" y="4572000"/>
            <a:ext cx="5024438" cy="4462463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365125" y="8321675"/>
            <a:ext cx="5668963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>
              <a:buClrTx/>
              <a:buFontTx/>
              <a:buNone/>
              <a:defRPr/>
            </a:pPr>
            <a:r>
              <a:rPr lang="en-US" sz="3200" smtClean="0"/>
              <a:t>See: http://logd.tw.rpi.edu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Text Box 1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19AAB8F9-1568-6047-8FDA-875CCDE27EC6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10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8197850" y="2011363"/>
            <a:ext cx="6067425" cy="7956550"/>
          </a:xfrm>
        </p:spPr>
        <p:txBody>
          <a:bodyPr/>
          <a:lstStyle/>
          <a:p>
            <a:pPr marL="331788" indent="-331788">
              <a:buSzPct val="45000"/>
              <a:buFont typeface="Wingdings" pitchFamily="-102" charset="2"/>
              <a:buChar char=""/>
              <a:tabLst>
                <a:tab pos="331788" algn="l"/>
                <a:tab pos="444500" algn="l"/>
                <a:tab pos="901700" algn="l"/>
                <a:tab pos="1358900" algn="l"/>
                <a:tab pos="1816100" algn="l"/>
                <a:tab pos="2273300" algn="l"/>
                <a:tab pos="2730500" algn="l"/>
                <a:tab pos="3187700" algn="l"/>
                <a:tab pos="3644900" algn="l"/>
                <a:tab pos="4102100" algn="l"/>
                <a:tab pos="4559300" algn="l"/>
                <a:tab pos="5016500" algn="l"/>
                <a:tab pos="5473700" algn="l"/>
                <a:tab pos="5930900" algn="l"/>
                <a:tab pos="6388100" algn="l"/>
                <a:tab pos="6845300" algn="l"/>
                <a:tab pos="7302500" algn="l"/>
                <a:tab pos="7759700" algn="l"/>
                <a:tab pos="8216900" algn="l"/>
                <a:tab pos="8674100" algn="l"/>
                <a:tab pos="9131300" algn="l"/>
              </a:tabLst>
            </a:pPr>
            <a:r>
              <a:rPr lang="en-US" sz="4000"/>
              <a:t>  Anticipates W3C DCAT RDF vocabulary</a:t>
            </a:r>
          </a:p>
          <a:p>
            <a:pPr marL="331788" indent="-331788">
              <a:buSzPct val="45000"/>
              <a:buFont typeface="Wingdings" pitchFamily="-102" charset="2"/>
              <a:buChar char=""/>
              <a:tabLst>
                <a:tab pos="331788" algn="l"/>
                <a:tab pos="444500" algn="l"/>
                <a:tab pos="901700" algn="l"/>
                <a:tab pos="1358900" algn="l"/>
                <a:tab pos="1816100" algn="l"/>
                <a:tab pos="2273300" algn="l"/>
                <a:tab pos="2730500" algn="l"/>
                <a:tab pos="3187700" algn="l"/>
                <a:tab pos="3644900" algn="l"/>
                <a:tab pos="4102100" algn="l"/>
                <a:tab pos="4559300" algn="l"/>
                <a:tab pos="5016500" algn="l"/>
                <a:tab pos="5473700" algn="l"/>
                <a:tab pos="5930900" algn="l"/>
                <a:tab pos="6388100" algn="l"/>
                <a:tab pos="6845300" algn="l"/>
                <a:tab pos="7302500" algn="l"/>
                <a:tab pos="7759700" algn="l"/>
                <a:tab pos="8216900" algn="l"/>
                <a:tab pos="8674100" algn="l"/>
                <a:tab pos="9131300" algn="l"/>
              </a:tabLst>
            </a:pPr>
            <a:r>
              <a:rPr lang="en-US" sz="4000"/>
              <a:t> Demos what a comprehensive </a:t>
            </a:r>
            <a:r>
              <a:rPr lang="en-US" sz="4000" b="1"/>
              <a:t>federated catalog</a:t>
            </a:r>
            <a:r>
              <a:rPr lang="en-US" sz="4000"/>
              <a:t> based on DCAT and aggregation API </a:t>
            </a:r>
            <a:br>
              <a:rPr lang="en-US" sz="4000"/>
            </a:br>
            <a:r>
              <a:rPr lang="en-US" sz="4000"/>
              <a:t>might look like</a:t>
            </a: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3565525" y="-193675"/>
            <a:ext cx="11064875" cy="191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ctr">
              <a:buClrTx/>
              <a:buFontTx/>
              <a:buNone/>
              <a:defRPr/>
            </a:pPr>
            <a:r>
              <a:rPr lang="en-US" sz="4000" smtClean="0"/>
              <a:t>International Open Government Dataset Search</a:t>
            </a: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88" y="2214563"/>
            <a:ext cx="8097837" cy="614680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 Box 1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E945D03A-B8FB-A44E-B1F4-743DE7E25E3E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11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893763" y="2125663"/>
            <a:ext cx="12925425" cy="1922462"/>
          </a:xfrm>
        </p:spPr>
        <p:txBody>
          <a:bodyPr/>
          <a:lstStyle/>
          <a:p>
            <a:pPr indent="-328613">
              <a:buClrTx/>
              <a:buFontTx/>
              <a:buNone/>
              <a:tabLst>
                <a:tab pos="342900" algn="l"/>
                <a:tab pos="455613" algn="l"/>
                <a:tab pos="912813" algn="l"/>
                <a:tab pos="1370013" algn="l"/>
                <a:tab pos="1827213" algn="l"/>
                <a:tab pos="2284413" algn="l"/>
                <a:tab pos="2741613" algn="l"/>
                <a:tab pos="3198813" algn="l"/>
                <a:tab pos="3656013" algn="l"/>
                <a:tab pos="4113213" algn="l"/>
                <a:tab pos="4570413" algn="l"/>
                <a:tab pos="5027613" algn="l"/>
                <a:tab pos="5484813" algn="l"/>
                <a:tab pos="5942013" algn="l"/>
                <a:tab pos="6399213" algn="l"/>
                <a:tab pos="6856413" algn="l"/>
                <a:tab pos="7313613" algn="l"/>
                <a:tab pos="7770813" algn="l"/>
                <a:tab pos="8228013" algn="l"/>
                <a:tab pos="8685213" algn="l"/>
                <a:tab pos="9142413" algn="l"/>
                <a:tab pos="9410700" algn="l"/>
                <a:tab pos="10134600" algn="l"/>
                <a:tab pos="10858500" algn="l"/>
                <a:tab pos="11582400" algn="l"/>
                <a:tab pos="12306300" algn="l"/>
              </a:tabLst>
            </a:pPr>
            <a:r>
              <a:rPr lang="en-US" sz="3200"/>
              <a:t>   IOGDS is a multi-year effort based on downloading, scraping or accessing APIs, converting metadata to a proto-DCAT model, </a:t>
            </a:r>
            <a:br>
              <a:rPr lang="en-US" sz="3200"/>
            </a:br>
            <a:r>
              <a:rPr lang="en-US" sz="3200"/>
              <a:t>and publishing via endpoint and download</a:t>
            </a: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3565525" y="-193675"/>
            <a:ext cx="11064875" cy="191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  <a:tab pos="108585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ctr">
              <a:buClrTx/>
              <a:buFontTx/>
              <a:buNone/>
              <a:defRPr/>
            </a:pPr>
            <a:r>
              <a:rPr lang="en-US" sz="4000" smtClean="0"/>
              <a:t>International Open Government Dataset Search</a:t>
            </a: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2468563" y="4479925"/>
            <a:ext cx="1006475" cy="457200"/>
          </a:xfrm>
          <a:prstGeom prst="rect">
            <a:avLst/>
          </a:prstGeom>
          <a:solidFill>
            <a:srgbClr val="CFE7E5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500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API</a:t>
            </a: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2308225" y="5303838"/>
            <a:ext cx="1463675" cy="457200"/>
          </a:xfrm>
          <a:prstGeom prst="rect">
            <a:avLst/>
          </a:prstGeom>
          <a:solidFill>
            <a:srgbClr val="CFE7E5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500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Download</a:t>
            </a:r>
          </a:p>
        </p:txBody>
      </p:sp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2286000" y="6218238"/>
            <a:ext cx="1235075" cy="1006475"/>
          </a:xfrm>
          <a:prstGeom prst="rect">
            <a:avLst/>
          </a:prstGeom>
          <a:solidFill>
            <a:srgbClr val="CFE7E5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500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Web</a:t>
            </a:r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2401888" y="6354763"/>
            <a:ext cx="1235075" cy="1006475"/>
          </a:xfrm>
          <a:prstGeom prst="rect">
            <a:avLst/>
          </a:prstGeom>
          <a:solidFill>
            <a:srgbClr val="CFE7E5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500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Web</a:t>
            </a:r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2514600" y="6492875"/>
            <a:ext cx="1235075" cy="1006475"/>
          </a:xfrm>
          <a:prstGeom prst="rect">
            <a:avLst/>
          </a:prstGeom>
          <a:solidFill>
            <a:srgbClr val="CFE7E5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500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Web</a:t>
            </a:r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4132263" y="4435475"/>
            <a:ext cx="6537325" cy="3154363"/>
          </a:xfrm>
          <a:prstGeom prst="rect">
            <a:avLst/>
          </a:prstGeom>
          <a:solidFill>
            <a:srgbClr val="CFE7E5"/>
          </a:solidFill>
          <a:ln w="9360">
            <a:solidFill>
              <a:srgbClr val="808080"/>
            </a:solidFill>
            <a:round/>
            <a:headEnd/>
            <a:tailEnd/>
          </a:ln>
          <a:effectLst>
            <a:outerShdw blurRad="63500" algn="ctr" rotWithShape="0">
              <a:srgbClr val="000000"/>
            </a:outerShdw>
          </a:effectLst>
        </p:spPr>
        <p:txBody>
          <a:bodyPr wrap="none" lIns="90000" tIns="45000" rIns="90000" bIns="45000"/>
          <a:lstStyle/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IOGDS Workflow</a:t>
            </a:r>
          </a:p>
        </p:txBody>
      </p:sp>
      <p:sp>
        <p:nvSpPr>
          <p:cNvPr id="13322" name="Rectangle 10"/>
          <p:cNvSpPr>
            <a:spLocks noChangeArrowheads="1"/>
          </p:cNvSpPr>
          <p:nvPr/>
        </p:nvSpPr>
        <p:spPr bwMode="auto">
          <a:xfrm>
            <a:off x="5888038" y="5578475"/>
            <a:ext cx="1235075" cy="1006475"/>
          </a:xfrm>
          <a:prstGeom prst="rect">
            <a:avLst/>
          </a:prstGeom>
          <a:solidFill>
            <a:srgbClr val="00DCFF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500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IODGS</a:t>
            </a:r>
          </a:p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CSV</a:t>
            </a:r>
          </a:p>
        </p:txBody>
      </p:sp>
      <p:sp>
        <p:nvSpPr>
          <p:cNvPr id="13323" name="Rectangle 11"/>
          <p:cNvSpPr>
            <a:spLocks noChangeArrowheads="1"/>
          </p:cNvSpPr>
          <p:nvPr/>
        </p:nvSpPr>
        <p:spPr bwMode="auto">
          <a:xfrm>
            <a:off x="4435475" y="6218238"/>
            <a:ext cx="1235075" cy="1006475"/>
          </a:xfrm>
          <a:prstGeom prst="rect">
            <a:avLst/>
          </a:prstGeom>
          <a:solidFill>
            <a:srgbClr val="00DCFF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500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Per-site</a:t>
            </a:r>
            <a:b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scraper</a:t>
            </a:r>
            <a:b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code</a:t>
            </a:r>
          </a:p>
        </p:txBody>
      </p:sp>
      <p:sp>
        <p:nvSpPr>
          <p:cNvPr id="13324" name="Rectangle 12"/>
          <p:cNvSpPr>
            <a:spLocks noChangeArrowheads="1"/>
          </p:cNvSpPr>
          <p:nvPr/>
        </p:nvSpPr>
        <p:spPr bwMode="auto">
          <a:xfrm>
            <a:off x="4435475" y="4937125"/>
            <a:ext cx="1235075" cy="1006475"/>
          </a:xfrm>
          <a:prstGeom prst="rect">
            <a:avLst/>
          </a:prstGeom>
          <a:solidFill>
            <a:srgbClr val="00DCFF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500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ad hoc</a:t>
            </a:r>
            <a:b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code</a:t>
            </a:r>
          </a:p>
        </p:txBody>
      </p:sp>
      <p:sp>
        <p:nvSpPr>
          <p:cNvPr id="13325" name="Rectangle 13"/>
          <p:cNvSpPr>
            <a:spLocks noChangeArrowheads="1"/>
          </p:cNvSpPr>
          <p:nvPr/>
        </p:nvSpPr>
        <p:spPr bwMode="auto">
          <a:xfrm>
            <a:off x="7423150" y="5668963"/>
            <a:ext cx="1677988" cy="768350"/>
          </a:xfrm>
          <a:prstGeom prst="rect">
            <a:avLst/>
          </a:prstGeom>
          <a:solidFill>
            <a:srgbClr val="00DCFF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500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Csv2rdf4lod</a:t>
            </a:r>
          </a:p>
          <a:p>
            <a:pPr algn="ct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r>
              <a: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t>automation</a:t>
            </a:r>
          </a:p>
        </p:txBody>
      </p:sp>
      <p:pic>
        <p:nvPicPr>
          <p:cNvPr id="13326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99800" y="4603750"/>
            <a:ext cx="3348038" cy="2801938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3327" name="Text Box 15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D7C6B616-FB63-994A-AA13-22DB3E8CFEE0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11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13328" name="Freeform 16"/>
          <p:cNvSpPr>
            <a:spLocks noChangeArrowheads="1"/>
          </p:cNvSpPr>
          <p:nvPr/>
        </p:nvSpPr>
        <p:spPr bwMode="auto">
          <a:xfrm>
            <a:off x="-274638" y="4389438"/>
            <a:ext cx="2378076" cy="3292475"/>
          </a:xfrm>
          <a:custGeom>
            <a:avLst/>
            <a:gdLst>
              <a:gd name="T0" fmla="*/ 1930 w 21600"/>
              <a:gd name="T1" fmla="*/ 7160 h 21600"/>
              <a:gd name="T2" fmla="*/ 5270 w 21600"/>
              <a:gd name="T3" fmla="*/ 1970 h 21600"/>
              <a:gd name="T4" fmla="*/ 6970 w 21600"/>
              <a:gd name="T5" fmla="*/ 2600 h 21600"/>
              <a:gd name="T6" fmla="*/ 9340 w 21600"/>
              <a:gd name="T7" fmla="*/ 650 h 21600"/>
              <a:gd name="T8" fmla="*/ 11210 w 21600"/>
              <a:gd name="T9" fmla="*/ 1700 h 21600"/>
              <a:gd name="T10" fmla="*/ 13150 w 21600"/>
              <a:gd name="T11" fmla="*/ 0 h 21600"/>
              <a:gd name="T12" fmla="*/ 14870 w 21600"/>
              <a:gd name="T13" fmla="*/ 1160 h 21600"/>
              <a:gd name="T14" fmla="*/ 16740 w 21600"/>
              <a:gd name="T15" fmla="*/ 0 h 21600"/>
              <a:gd name="T16" fmla="*/ 19110 w 21600"/>
              <a:gd name="T17" fmla="*/ 2710 h 21600"/>
              <a:gd name="T18" fmla="*/ 21060 w 21600"/>
              <a:gd name="T19" fmla="*/ 6220 h 21600"/>
              <a:gd name="T20" fmla="*/ 20830 w 21600"/>
              <a:gd name="T21" fmla="*/ 7660 h 21600"/>
              <a:gd name="T22" fmla="*/ 21600 w 21600"/>
              <a:gd name="T23" fmla="*/ 10460 h 21600"/>
              <a:gd name="T24" fmla="*/ 18650 w 21600"/>
              <a:gd name="T25" fmla="*/ 15010 h 21600"/>
              <a:gd name="T26" fmla="*/ 15770 w 21600"/>
              <a:gd name="T27" fmla="*/ 18920 h 21600"/>
              <a:gd name="T28" fmla="*/ 14240 w 21600"/>
              <a:gd name="T29" fmla="*/ 18310 h 21600"/>
              <a:gd name="T30" fmla="*/ 11000 w 21600"/>
              <a:gd name="T31" fmla="*/ 21600 h 21600"/>
              <a:gd name="T32" fmla="*/ 8210 w 21600"/>
              <a:gd name="T33" fmla="*/ 19510 h 21600"/>
              <a:gd name="T34" fmla="*/ 6240 w 21600"/>
              <a:gd name="T35" fmla="*/ 20290 h 21600"/>
              <a:gd name="T36" fmla="*/ 2900 w 21600"/>
              <a:gd name="T37" fmla="*/ 17640 h 21600"/>
              <a:gd name="T38" fmla="*/ 480 w 21600"/>
              <a:gd name="T39" fmla="*/ 14660 h 21600"/>
              <a:gd name="T40" fmla="*/ 1070 w 21600"/>
              <a:gd name="T41" fmla="*/ 12640 h 21600"/>
              <a:gd name="T42" fmla="*/ 0 w 21600"/>
              <a:gd name="T43" fmla="*/ 10120 h 21600"/>
              <a:gd name="T44" fmla="*/ 1930 w 21600"/>
              <a:gd name="T45" fmla="*/ 7160 h 21600"/>
              <a:gd name="T46" fmla="*/ 1930 w 21600"/>
              <a:gd name="T47" fmla="*/ 7160 h 21600"/>
              <a:gd name="T48" fmla="*/ 2090 w 21600"/>
              <a:gd name="T49" fmla="*/ 7920 h 21600"/>
              <a:gd name="T50" fmla="*/ 6970 w 21600"/>
              <a:gd name="T51" fmla="*/ 2600 h 21600"/>
              <a:gd name="T52" fmla="*/ 7670 w 21600"/>
              <a:gd name="T53" fmla="*/ 3310 h 21600"/>
              <a:gd name="T54" fmla="*/ 11210 w 21600"/>
              <a:gd name="T55" fmla="*/ 1700 h 21600"/>
              <a:gd name="T56" fmla="*/ 11030 w 21600"/>
              <a:gd name="T57" fmla="*/ 2400 h 21600"/>
              <a:gd name="T58" fmla="*/ 14870 w 21600"/>
              <a:gd name="T59" fmla="*/ 1160 h 21600"/>
              <a:gd name="T60" fmla="*/ 14540 w 21600"/>
              <a:gd name="T61" fmla="*/ 2010 h 21600"/>
              <a:gd name="T62" fmla="*/ 19110 w 21600"/>
              <a:gd name="T63" fmla="*/ 2710 h 21600"/>
              <a:gd name="T64" fmla="*/ 19190 w 21600"/>
              <a:gd name="T65" fmla="*/ 3380 h 21600"/>
              <a:gd name="T66" fmla="*/ 20830 w 21600"/>
              <a:gd name="T67" fmla="*/ 7660 h 21600"/>
              <a:gd name="T68" fmla="*/ 20110 w 21600"/>
              <a:gd name="T69" fmla="*/ 8990 h 21600"/>
              <a:gd name="T70" fmla="*/ 18660 w 21600"/>
              <a:gd name="T71" fmla="*/ 15010 h 21600"/>
              <a:gd name="T72" fmla="*/ 17000 w 21600"/>
              <a:gd name="T73" fmla="*/ 11450 h 21600"/>
              <a:gd name="T74" fmla="*/ 14240 w 21600"/>
              <a:gd name="T75" fmla="*/ 18310 h 21600"/>
              <a:gd name="T76" fmla="*/ 14370 w 21600"/>
              <a:gd name="T77" fmla="*/ 17360 h 21600"/>
              <a:gd name="T78" fmla="*/ 8220 w 21600"/>
              <a:gd name="T79" fmla="*/ 19510 h 21600"/>
              <a:gd name="T80" fmla="*/ 7860 w 21600"/>
              <a:gd name="T81" fmla="*/ 18640 h 21600"/>
              <a:gd name="T82" fmla="*/ 2900 w 21600"/>
              <a:gd name="T83" fmla="*/ 17640 h 21600"/>
              <a:gd name="T84" fmla="*/ 3460 w 21600"/>
              <a:gd name="T85" fmla="*/ 17450 h 21600"/>
              <a:gd name="T86" fmla="*/ 1070 w 21600"/>
              <a:gd name="T87" fmla="*/ 12640 h 21600"/>
              <a:gd name="T88" fmla="*/ 2330 w 21600"/>
              <a:gd name="T89" fmla="*/ 13040 h 21600"/>
              <a:gd name="T90" fmla="*/ 3000 w 21600"/>
              <a:gd name="T91" fmla="*/ 3320 h 21600"/>
              <a:gd name="T92" fmla="*/ 17110 w 21600"/>
              <a:gd name="T93" fmla="*/ 1733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T90" t="T91" r="T92" b="T93"/>
            <a:pathLst>
              <a:path w="21600" h="21600">
                <a:moveTo>
                  <a:pt x="1930" y="7160"/>
                </a:moveTo>
                <a:cubicBezTo>
                  <a:pt x="1530" y="4490"/>
                  <a:pt x="3400" y="1970"/>
                  <a:pt x="5270" y="1970"/>
                </a:cubicBezTo>
                <a:cubicBezTo>
                  <a:pt x="5860" y="1950"/>
                  <a:pt x="6470" y="2210"/>
                  <a:pt x="6970" y="2600"/>
                </a:cubicBezTo>
                <a:cubicBezTo>
                  <a:pt x="7450" y="1390"/>
                  <a:pt x="8340" y="650"/>
                  <a:pt x="9340" y="650"/>
                </a:cubicBezTo>
                <a:cubicBezTo>
                  <a:pt x="10004" y="690"/>
                  <a:pt x="10710" y="1050"/>
                  <a:pt x="11210" y="1700"/>
                </a:cubicBezTo>
                <a:cubicBezTo>
                  <a:pt x="11570" y="630"/>
                  <a:pt x="12330" y="0"/>
                  <a:pt x="13150" y="0"/>
                </a:cubicBezTo>
                <a:cubicBezTo>
                  <a:pt x="13840" y="0"/>
                  <a:pt x="14470" y="460"/>
                  <a:pt x="14870" y="1160"/>
                </a:cubicBezTo>
                <a:cubicBezTo>
                  <a:pt x="15330" y="440"/>
                  <a:pt x="16020" y="0"/>
                  <a:pt x="16740" y="0"/>
                </a:cubicBezTo>
                <a:cubicBezTo>
                  <a:pt x="17910" y="0"/>
                  <a:pt x="18900" y="1130"/>
                  <a:pt x="19110" y="2710"/>
                </a:cubicBezTo>
                <a:cubicBezTo>
                  <a:pt x="20240" y="3150"/>
                  <a:pt x="21060" y="4580"/>
                  <a:pt x="21060" y="6220"/>
                </a:cubicBezTo>
                <a:cubicBezTo>
                  <a:pt x="21060" y="6720"/>
                  <a:pt x="21000" y="7200"/>
                  <a:pt x="20830" y="7660"/>
                </a:cubicBezTo>
                <a:cubicBezTo>
                  <a:pt x="21310" y="8460"/>
                  <a:pt x="21600" y="9450"/>
                  <a:pt x="21600" y="10460"/>
                </a:cubicBezTo>
                <a:cubicBezTo>
                  <a:pt x="21600" y="12750"/>
                  <a:pt x="20310" y="14680"/>
                  <a:pt x="18650" y="15010"/>
                </a:cubicBezTo>
                <a:cubicBezTo>
                  <a:pt x="18650" y="17200"/>
                  <a:pt x="17370" y="18920"/>
                  <a:pt x="15770" y="18920"/>
                </a:cubicBezTo>
                <a:cubicBezTo>
                  <a:pt x="15220" y="18920"/>
                  <a:pt x="14700" y="18710"/>
                  <a:pt x="14240" y="18310"/>
                </a:cubicBezTo>
                <a:cubicBezTo>
                  <a:pt x="13820" y="20240"/>
                  <a:pt x="12490" y="21600"/>
                  <a:pt x="11000" y="21600"/>
                </a:cubicBezTo>
                <a:cubicBezTo>
                  <a:pt x="9890" y="21600"/>
                  <a:pt x="8840" y="20790"/>
                  <a:pt x="8210" y="19510"/>
                </a:cubicBezTo>
                <a:cubicBezTo>
                  <a:pt x="7620" y="20000"/>
                  <a:pt x="7930" y="20290"/>
                  <a:pt x="6240" y="20290"/>
                </a:cubicBezTo>
                <a:cubicBezTo>
                  <a:pt x="4850" y="20290"/>
                  <a:pt x="3570" y="19280"/>
                  <a:pt x="2900" y="17640"/>
                </a:cubicBezTo>
                <a:cubicBezTo>
                  <a:pt x="1300" y="17600"/>
                  <a:pt x="480" y="16300"/>
                  <a:pt x="480" y="14660"/>
                </a:cubicBezTo>
                <a:cubicBezTo>
                  <a:pt x="480" y="13900"/>
                  <a:pt x="690" y="13210"/>
                  <a:pt x="1070" y="12640"/>
                </a:cubicBezTo>
                <a:cubicBezTo>
                  <a:pt x="380" y="12160"/>
                  <a:pt x="0" y="11210"/>
                  <a:pt x="0" y="10120"/>
                </a:cubicBezTo>
                <a:cubicBezTo>
                  <a:pt x="0" y="8590"/>
                  <a:pt x="840" y="7330"/>
                  <a:pt x="1930" y="7160"/>
                </a:cubicBezTo>
                <a:close/>
              </a:path>
              <a:path w="21600" h="21600" fill="none">
                <a:moveTo>
                  <a:pt x="1930" y="7160"/>
                </a:moveTo>
                <a:cubicBezTo>
                  <a:pt x="1950" y="7410"/>
                  <a:pt x="2040" y="7690"/>
                  <a:pt x="2090" y="7920"/>
                </a:cubicBezTo>
              </a:path>
              <a:path w="21600" h="21600" fill="none">
                <a:moveTo>
                  <a:pt x="6970" y="2600"/>
                </a:moveTo>
                <a:cubicBezTo>
                  <a:pt x="7200" y="2790"/>
                  <a:pt x="7480" y="3050"/>
                  <a:pt x="7670" y="3310"/>
                </a:cubicBezTo>
              </a:path>
              <a:path w="21600" h="21600" fill="none">
                <a:moveTo>
                  <a:pt x="11210" y="1700"/>
                </a:moveTo>
                <a:cubicBezTo>
                  <a:pt x="11130" y="1910"/>
                  <a:pt x="11080" y="2160"/>
                  <a:pt x="11030" y="2400"/>
                </a:cubicBezTo>
              </a:path>
              <a:path w="21600" h="21600" fill="none">
                <a:moveTo>
                  <a:pt x="14870" y="1160"/>
                </a:moveTo>
                <a:cubicBezTo>
                  <a:pt x="14720" y="1400"/>
                  <a:pt x="14640" y="1720"/>
                  <a:pt x="14540" y="2010"/>
                </a:cubicBezTo>
              </a:path>
              <a:path w="21600" h="21600" fill="none">
                <a:moveTo>
                  <a:pt x="19110" y="2710"/>
                </a:moveTo>
                <a:cubicBezTo>
                  <a:pt x="19130" y="2890"/>
                  <a:pt x="19230" y="3290"/>
                  <a:pt x="19190" y="3380"/>
                </a:cubicBezTo>
              </a:path>
              <a:path w="21600" h="21600" fill="none">
                <a:moveTo>
                  <a:pt x="20830" y="7660"/>
                </a:moveTo>
                <a:cubicBezTo>
                  <a:pt x="20660" y="8170"/>
                  <a:pt x="20430" y="8620"/>
                  <a:pt x="20110" y="8990"/>
                </a:cubicBezTo>
              </a:path>
              <a:path w="21600" h="21600" fill="none">
                <a:moveTo>
                  <a:pt x="18660" y="15010"/>
                </a:moveTo>
                <a:cubicBezTo>
                  <a:pt x="18740" y="14200"/>
                  <a:pt x="18280" y="12200"/>
                  <a:pt x="17000" y="11450"/>
                </a:cubicBezTo>
              </a:path>
              <a:path w="21600" h="21600" fill="none">
                <a:moveTo>
                  <a:pt x="14240" y="18310"/>
                </a:moveTo>
                <a:cubicBezTo>
                  <a:pt x="14320" y="17980"/>
                  <a:pt x="14350" y="17680"/>
                  <a:pt x="14370" y="17360"/>
                </a:cubicBezTo>
              </a:path>
              <a:path w="21600" h="21600" fill="none">
                <a:moveTo>
                  <a:pt x="8220" y="19510"/>
                </a:moveTo>
                <a:cubicBezTo>
                  <a:pt x="8060" y="19250"/>
                  <a:pt x="7960" y="18950"/>
                  <a:pt x="7860" y="18640"/>
                </a:cubicBezTo>
              </a:path>
              <a:path w="21600" h="21600" fill="none">
                <a:moveTo>
                  <a:pt x="2900" y="17640"/>
                </a:moveTo>
                <a:cubicBezTo>
                  <a:pt x="3090" y="17600"/>
                  <a:pt x="3280" y="17540"/>
                  <a:pt x="3460" y="17450"/>
                </a:cubicBezTo>
              </a:path>
              <a:path w="21600" h="21600" fill="none">
                <a:moveTo>
                  <a:pt x="1070" y="12640"/>
                </a:moveTo>
                <a:cubicBezTo>
                  <a:pt x="1400" y="12900"/>
                  <a:pt x="1780" y="13130"/>
                  <a:pt x="2330" y="13040"/>
                </a:cubicBezTo>
              </a:path>
            </a:pathLst>
          </a:custGeom>
          <a:solidFill>
            <a:srgbClr val="CFE7E5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3329" name="AutoShape 17"/>
          <p:cNvSpPr>
            <a:spLocks noChangeArrowheads="1"/>
          </p:cNvSpPr>
          <p:nvPr/>
        </p:nvSpPr>
        <p:spPr bwMode="auto">
          <a:xfrm>
            <a:off x="639763" y="4754563"/>
            <a:ext cx="457200" cy="549275"/>
          </a:xfrm>
          <a:prstGeom prst="can">
            <a:avLst>
              <a:gd name="adj" fmla="val 30035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3330" name="AutoShape 18"/>
          <p:cNvSpPr>
            <a:spLocks noChangeArrowheads="1"/>
          </p:cNvSpPr>
          <p:nvPr/>
        </p:nvSpPr>
        <p:spPr bwMode="auto">
          <a:xfrm>
            <a:off x="641350" y="6492875"/>
            <a:ext cx="457200" cy="639763"/>
          </a:xfrm>
          <a:prstGeom prst="can">
            <a:avLst>
              <a:gd name="adj" fmla="val 34983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3331" name="AutoShape 19"/>
          <p:cNvSpPr>
            <a:spLocks noChangeArrowheads="1"/>
          </p:cNvSpPr>
          <p:nvPr/>
        </p:nvSpPr>
        <p:spPr bwMode="auto">
          <a:xfrm>
            <a:off x="90488" y="5303838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3332" name="AutoShape 20"/>
          <p:cNvSpPr>
            <a:spLocks noChangeArrowheads="1"/>
          </p:cNvSpPr>
          <p:nvPr/>
        </p:nvSpPr>
        <p:spPr bwMode="auto">
          <a:xfrm>
            <a:off x="1371600" y="6218238"/>
            <a:ext cx="365125" cy="639762"/>
          </a:xfrm>
          <a:prstGeom prst="can">
            <a:avLst>
              <a:gd name="adj" fmla="val 43804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3333" name="AutoShape 21"/>
          <p:cNvSpPr>
            <a:spLocks noChangeArrowheads="1"/>
          </p:cNvSpPr>
          <p:nvPr/>
        </p:nvSpPr>
        <p:spPr bwMode="auto">
          <a:xfrm>
            <a:off x="823913" y="5486400"/>
            <a:ext cx="549275" cy="822325"/>
          </a:xfrm>
          <a:prstGeom prst="can">
            <a:avLst>
              <a:gd name="adj" fmla="val 37428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13334" name="Picture 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0688" y="5184775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13335" name="Picture 2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0688" y="5184775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13336" name="AutoShape 24"/>
          <p:cNvSpPr>
            <a:spLocks noChangeArrowheads="1"/>
          </p:cNvSpPr>
          <p:nvPr/>
        </p:nvSpPr>
        <p:spPr bwMode="auto">
          <a:xfrm>
            <a:off x="1463675" y="5029200"/>
            <a:ext cx="365125" cy="639763"/>
          </a:xfrm>
          <a:prstGeom prst="can">
            <a:avLst>
              <a:gd name="adj" fmla="val 43804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3337" name="AutoShape 25"/>
          <p:cNvSpPr>
            <a:spLocks noChangeArrowheads="1"/>
          </p:cNvSpPr>
          <p:nvPr/>
        </p:nvSpPr>
        <p:spPr bwMode="auto">
          <a:xfrm>
            <a:off x="92075" y="6308725"/>
            <a:ext cx="457200" cy="639763"/>
          </a:xfrm>
          <a:prstGeom prst="can">
            <a:avLst>
              <a:gd name="adj" fmla="val 34983"/>
            </a:avLst>
          </a:prstGeom>
          <a:solidFill>
            <a:srgbClr val="006B6B"/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cxnSp>
        <p:nvCxnSpPr>
          <p:cNvPr id="13338" name="AutoShape 26"/>
          <p:cNvCxnSpPr>
            <a:cxnSpLocks noChangeShapeType="1"/>
            <a:stCxn id="13329" idx="4"/>
            <a:endCxn id="13316" idx="1"/>
          </p:cNvCxnSpPr>
          <p:nvPr/>
        </p:nvCxnSpPr>
        <p:spPr bwMode="auto">
          <a:xfrm flipV="1">
            <a:off x="1096963" y="4708525"/>
            <a:ext cx="1371600" cy="320675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13339" name="AutoShape 27"/>
          <p:cNvCxnSpPr>
            <a:cxnSpLocks noChangeShapeType="1"/>
            <a:stCxn id="13333" idx="4"/>
            <a:endCxn id="13317" idx="1"/>
          </p:cNvCxnSpPr>
          <p:nvPr/>
        </p:nvCxnSpPr>
        <p:spPr bwMode="auto">
          <a:xfrm flipV="1">
            <a:off x="1373188" y="5532438"/>
            <a:ext cx="935037" cy="365125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13340" name="AutoShape 28"/>
          <p:cNvCxnSpPr>
            <a:cxnSpLocks noChangeShapeType="1"/>
            <a:stCxn id="13330" idx="4"/>
            <a:endCxn id="13318" idx="1"/>
          </p:cNvCxnSpPr>
          <p:nvPr/>
        </p:nvCxnSpPr>
        <p:spPr bwMode="auto">
          <a:xfrm flipV="1">
            <a:off x="1098550" y="6721475"/>
            <a:ext cx="1187450" cy="90488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13341" name="AutoShape 29"/>
          <p:cNvCxnSpPr>
            <a:cxnSpLocks noChangeShapeType="1"/>
            <a:stCxn id="13332" idx="4"/>
          </p:cNvCxnSpPr>
          <p:nvPr/>
        </p:nvCxnSpPr>
        <p:spPr bwMode="auto">
          <a:xfrm>
            <a:off x="1736725" y="6538913"/>
            <a:ext cx="550863" cy="188912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cxnSp>
        <p:nvCxnSpPr>
          <p:cNvPr id="13342" name="AutoShape 30"/>
          <p:cNvCxnSpPr>
            <a:cxnSpLocks noChangeShapeType="1"/>
            <a:stCxn id="13336" idx="4"/>
          </p:cNvCxnSpPr>
          <p:nvPr/>
        </p:nvCxnSpPr>
        <p:spPr bwMode="auto">
          <a:xfrm flipV="1">
            <a:off x="1828800" y="4710113"/>
            <a:ext cx="639763" cy="639762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sp>
        <p:nvSpPr>
          <p:cNvPr id="13343" name="Text Box 31"/>
          <p:cNvSpPr txBox="1">
            <a:spLocks noChangeArrowheads="1"/>
          </p:cNvSpPr>
          <p:nvPr/>
        </p:nvSpPr>
        <p:spPr bwMode="auto">
          <a:xfrm>
            <a:off x="255588" y="3860800"/>
            <a:ext cx="1381125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>
              <a:buClrTx/>
              <a:buFontTx/>
              <a:buNone/>
              <a:defRPr/>
            </a:pPr>
            <a:r>
              <a:rPr lang="en-US" smtClean="0"/>
              <a:t>Catalogs</a:t>
            </a:r>
          </a:p>
        </p:txBody>
      </p:sp>
      <p:pic>
        <p:nvPicPr>
          <p:cNvPr id="13344" name="Picture 3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37688" y="5680075"/>
            <a:ext cx="895350" cy="97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13345" name="Text Box 33"/>
          <p:cNvSpPr txBox="1">
            <a:spLocks noChangeArrowheads="1"/>
          </p:cNvSpPr>
          <p:nvPr/>
        </p:nvSpPr>
        <p:spPr bwMode="auto">
          <a:xfrm>
            <a:off x="4206875" y="8291513"/>
            <a:ext cx="5668963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>
              <a:buClrTx/>
              <a:buFontTx/>
              <a:buNone/>
              <a:defRPr/>
            </a:pPr>
            <a:r>
              <a:rPr lang="en-US" sz="3200" smtClean="0"/>
              <a:t>See: http://logd.tw.rpi.edu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144963" y="-193675"/>
            <a:ext cx="10485437" cy="1912938"/>
          </a:xfrm>
        </p:spPr>
        <p:txBody>
          <a:bodyPr lIns="91440" tIns="45720" rIns="91440" bIns="45720"/>
          <a:lstStyle/>
          <a:p>
            <a: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/>
            </a:pPr>
            <a:r>
              <a:rPr lang="en-AU" sz="4000" smtClean="0"/>
              <a:t>Schema.org: Semantic Markup for Discovery</a:t>
            </a:r>
          </a:p>
        </p:txBody>
      </p:sp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AA6A33C0-BD9D-A64A-AFB1-7CF57AC7F375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12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469188" y="2605088"/>
            <a:ext cx="6886575" cy="5486400"/>
          </a:xfrm>
        </p:spPr>
        <p:txBody>
          <a:bodyPr/>
          <a:lstStyle/>
          <a:p>
            <a:pPr indent="-331788">
              <a:buClrTx/>
              <a:buFontTx/>
              <a:buNone/>
              <a:tabLst>
                <a:tab pos="342900" algn="l"/>
                <a:tab pos="455613" algn="l"/>
                <a:tab pos="912813" algn="l"/>
                <a:tab pos="1370013" algn="l"/>
                <a:tab pos="1827213" algn="l"/>
                <a:tab pos="2284413" algn="l"/>
                <a:tab pos="2741613" algn="l"/>
                <a:tab pos="3198813" algn="l"/>
                <a:tab pos="3656013" algn="l"/>
                <a:tab pos="4113213" algn="l"/>
                <a:tab pos="4570413" algn="l"/>
                <a:tab pos="5027613" algn="l"/>
                <a:tab pos="5484813" algn="l"/>
                <a:tab pos="5942013" algn="l"/>
                <a:tab pos="6399213" algn="l"/>
                <a:tab pos="6856413" algn="l"/>
                <a:tab pos="7313613" algn="l"/>
                <a:tab pos="7770813" algn="l"/>
                <a:tab pos="8228013" algn="l"/>
                <a:tab pos="8685213" algn="l"/>
                <a:tab pos="9142413" algn="l"/>
              </a:tabLst>
            </a:pPr>
            <a:r>
              <a:rPr lang="en-US" sz="4000"/>
              <a:t>  TWC RPI has published dataset listings based on IOGDS using emerging microdata standards, esp. </a:t>
            </a:r>
            <a:r>
              <a:rPr lang="en-US" sz="4000" b="1"/>
              <a:t>schema.org</a:t>
            </a:r>
            <a:r>
              <a:rPr lang="en-US" sz="4000"/>
              <a:t> model endorsed by </a:t>
            </a:r>
            <a:r>
              <a:rPr lang="en-US" sz="4000" b="1"/>
              <a:t>Bing, Google, Yahoo!, Yandex...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638" y="2062163"/>
            <a:ext cx="6991350" cy="607695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144963" y="-193675"/>
            <a:ext cx="10485437" cy="1912938"/>
          </a:xfrm>
        </p:spPr>
        <p:txBody>
          <a:bodyPr lIns="91440" tIns="45720" rIns="91440" bIns="45720"/>
          <a:lstStyle/>
          <a:p>
            <a: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/>
            </a:pPr>
            <a:r>
              <a:rPr lang="en-AU" sz="4000" smtClean="0"/>
              <a:t>Schema.org </a:t>
            </a:r>
            <a:r>
              <a:rPr lang="en-AU" sz="4000" b="1" smtClean="0"/>
              <a:t>datasets</a:t>
            </a:r>
            <a:r>
              <a:rPr lang="en-AU" sz="4000" smtClean="0"/>
              <a:t> extension</a:t>
            </a:r>
          </a:p>
        </p:txBody>
      </p:sp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7A6AEEDA-2BF3-2147-B337-A6A22375BF79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13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65125" y="1860550"/>
            <a:ext cx="6067425" cy="6643688"/>
          </a:xfrm>
        </p:spPr>
        <p:txBody>
          <a:bodyPr/>
          <a:lstStyle/>
          <a:p>
            <a:pPr marL="327025" indent="-327025">
              <a:buFont typeface="Arial" pitchFamily="-102" charset="0"/>
              <a:buChar char="•"/>
              <a:tabLst>
                <a:tab pos="327025" algn="l"/>
                <a:tab pos="439738" algn="l"/>
                <a:tab pos="896938" algn="l"/>
                <a:tab pos="1354138" algn="l"/>
                <a:tab pos="1811338" algn="l"/>
                <a:tab pos="2268538" algn="l"/>
                <a:tab pos="2725738" algn="l"/>
                <a:tab pos="3182938" algn="l"/>
                <a:tab pos="3640138" algn="l"/>
                <a:tab pos="4097338" algn="l"/>
                <a:tab pos="4554538" algn="l"/>
                <a:tab pos="5011738" algn="l"/>
                <a:tab pos="5468938" algn="l"/>
                <a:tab pos="5926138" algn="l"/>
                <a:tab pos="6383338" algn="l"/>
                <a:tab pos="6840538" algn="l"/>
                <a:tab pos="7297738" algn="l"/>
                <a:tab pos="7754938" algn="l"/>
                <a:tab pos="8212138" algn="l"/>
                <a:tab pos="8669338" algn="l"/>
                <a:tab pos="9126538" algn="l"/>
              </a:tabLst>
            </a:pPr>
            <a:r>
              <a:rPr lang="en-US" sz="3200"/>
              <a:t>TWC RPI's schema.org </a:t>
            </a:r>
            <a:r>
              <a:rPr lang="en-US" sz="3200" b="1"/>
              <a:t>dataset</a:t>
            </a:r>
            <a:r>
              <a:rPr lang="en-US" sz="3200"/>
              <a:t> </a:t>
            </a:r>
            <a:r>
              <a:rPr lang="en-US" sz="3200" b="1"/>
              <a:t>extension</a:t>
            </a:r>
            <a:r>
              <a:rPr lang="en-US" sz="3200"/>
              <a:t> will enable government dataset catalogs to more easily be parsed and indexed by the major search engines...</a:t>
            </a:r>
          </a:p>
          <a:p>
            <a:pPr marL="327025" indent="-327025">
              <a:buFont typeface="Arial" pitchFamily="-102" charset="0"/>
              <a:buChar char="•"/>
              <a:tabLst>
                <a:tab pos="327025" algn="l"/>
                <a:tab pos="439738" algn="l"/>
                <a:tab pos="896938" algn="l"/>
                <a:tab pos="1354138" algn="l"/>
                <a:tab pos="1811338" algn="l"/>
                <a:tab pos="2268538" algn="l"/>
                <a:tab pos="2725738" algn="l"/>
                <a:tab pos="3182938" algn="l"/>
                <a:tab pos="3640138" algn="l"/>
                <a:tab pos="4097338" algn="l"/>
                <a:tab pos="4554538" algn="l"/>
                <a:tab pos="5011738" algn="l"/>
                <a:tab pos="5468938" algn="l"/>
                <a:tab pos="5926138" algn="l"/>
                <a:tab pos="6383338" algn="l"/>
                <a:tab pos="6840538" algn="l"/>
                <a:tab pos="7297738" algn="l"/>
                <a:tab pos="7754938" algn="l"/>
                <a:tab pos="8212138" algn="l"/>
                <a:tab pos="8669338" algn="l"/>
                <a:tab pos="9126538" algn="l"/>
              </a:tabLst>
            </a:pPr>
            <a:r>
              <a:rPr lang="en-US" sz="3200"/>
              <a:t>...which will help users find relevant datasets!</a:t>
            </a:r>
          </a:p>
          <a:p>
            <a:pPr marL="327025" indent="-327025">
              <a:buFont typeface="Arial" pitchFamily="-102" charset="0"/>
              <a:buChar char="•"/>
              <a:tabLst>
                <a:tab pos="327025" algn="l"/>
                <a:tab pos="439738" algn="l"/>
                <a:tab pos="896938" algn="l"/>
                <a:tab pos="1354138" algn="l"/>
                <a:tab pos="1811338" algn="l"/>
                <a:tab pos="2268538" algn="l"/>
                <a:tab pos="2725738" algn="l"/>
                <a:tab pos="3182938" algn="l"/>
                <a:tab pos="3640138" algn="l"/>
                <a:tab pos="4097338" algn="l"/>
                <a:tab pos="4554538" algn="l"/>
                <a:tab pos="5011738" algn="l"/>
                <a:tab pos="5468938" algn="l"/>
                <a:tab pos="5926138" algn="l"/>
                <a:tab pos="6383338" algn="l"/>
                <a:tab pos="6840538" algn="l"/>
                <a:tab pos="7297738" algn="l"/>
                <a:tab pos="7754938" algn="l"/>
                <a:tab pos="8212138" algn="l"/>
                <a:tab pos="8669338" algn="l"/>
                <a:tab pos="9126538" algn="l"/>
              </a:tabLst>
            </a:pPr>
            <a:r>
              <a:rPr lang="en-US" sz="3200"/>
              <a:t>TWC's dataset extension entered public discussion June 2012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3500" y="1846263"/>
            <a:ext cx="5276850" cy="4829175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51925" y="4022725"/>
            <a:ext cx="5267325" cy="5095875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144963" y="-193675"/>
            <a:ext cx="10485437" cy="1912938"/>
          </a:xfrm>
        </p:spPr>
        <p:txBody>
          <a:bodyPr lIns="91440" tIns="45720" rIns="91440" bIns="45720"/>
          <a:lstStyle/>
          <a:p>
            <a: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/>
            </a:pPr>
            <a:r>
              <a:rPr lang="en-AU" sz="4000" smtClean="0"/>
              <a:t>Schema.org </a:t>
            </a:r>
            <a:r>
              <a:rPr lang="en-AU" sz="4000" b="1" smtClean="0"/>
              <a:t>datasets</a:t>
            </a:r>
            <a:r>
              <a:rPr lang="en-AU" sz="4000" smtClean="0"/>
              <a:t> extension</a:t>
            </a:r>
          </a:p>
        </p:txBody>
      </p:sp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C362085A-01C3-EF4E-BC79-C3488AAC0DF8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14</a:t>
            </a:fld>
            <a:endParaRPr lang="en-US" sz="1400">
              <a:solidFill>
                <a:srgbClr val="000000"/>
              </a:solidFill>
            </a:endParaRP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638" y="2062163"/>
            <a:ext cx="6991350" cy="607695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9713" y="3200400"/>
            <a:ext cx="4810125" cy="558165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365125" y="2062163"/>
            <a:ext cx="1371600" cy="223837"/>
          </a:xfrm>
          <a:prstGeom prst="rect">
            <a:avLst/>
          </a:prstGeom>
          <a:solidFill>
            <a:srgbClr val="008000">
              <a:alpha val="25000"/>
            </a:srgbClr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3382963" y="5537200"/>
            <a:ext cx="1371600" cy="223838"/>
          </a:xfrm>
          <a:prstGeom prst="rect">
            <a:avLst/>
          </a:prstGeom>
          <a:solidFill>
            <a:srgbClr val="008000">
              <a:alpha val="25000"/>
            </a:srgbClr>
          </a:solidFill>
          <a:ln w="9360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cxnSp>
        <p:nvCxnSpPr>
          <p:cNvPr id="16391" name="AutoShape 7"/>
          <p:cNvCxnSpPr>
            <a:cxnSpLocks noChangeShapeType="1"/>
            <a:stCxn id="16389" idx="2"/>
            <a:endCxn id="16390" idx="1"/>
          </p:cNvCxnSpPr>
          <p:nvPr/>
        </p:nvCxnSpPr>
        <p:spPr bwMode="auto">
          <a:xfrm>
            <a:off x="1050925" y="2286000"/>
            <a:ext cx="2332038" cy="3363913"/>
          </a:xfrm>
          <a:prstGeom prst="straightConnector1">
            <a:avLst/>
          </a:prstGeom>
          <a:noFill/>
          <a:ln w="936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noFill/>
              </a14:hiddenFill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cxn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8047038" y="2103438"/>
            <a:ext cx="6067425" cy="664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marL="342900" indent="-328613" eaLnBrk="0" hangingPunct="0">
              <a:spcBef>
                <a:spcPts val="1063"/>
              </a:spcBef>
              <a:buClrTx/>
              <a:buFontTx/>
              <a:buNone/>
              <a:tabLst>
                <a:tab pos="342900" algn="l"/>
                <a:tab pos="800100" algn="l"/>
                <a:tab pos="1257300" algn="l"/>
                <a:tab pos="1714500" algn="l"/>
                <a:tab pos="2171700" algn="l"/>
                <a:tab pos="2628900" algn="l"/>
                <a:tab pos="3086100" algn="l"/>
                <a:tab pos="3543300" algn="l"/>
                <a:tab pos="4000500" algn="l"/>
                <a:tab pos="4457700" algn="l"/>
                <a:tab pos="4914900" algn="l"/>
                <a:tab pos="5372100" algn="l"/>
                <a:tab pos="5829300" algn="l"/>
                <a:tab pos="6286500" algn="l"/>
                <a:tab pos="6743700" algn="l"/>
                <a:tab pos="7200900" algn="l"/>
                <a:tab pos="7658100" algn="l"/>
                <a:tab pos="8115300" algn="l"/>
                <a:tab pos="8572500" algn="l"/>
                <a:tab pos="9029700" algn="l"/>
                <a:tab pos="9486900" algn="l"/>
              </a:tabLst>
            </a:pPr>
            <a:r>
              <a:rPr lang="en-US" sz="4000">
                <a:solidFill>
                  <a:srgbClr val="000000"/>
                </a:solidFill>
              </a:rPr>
              <a:t>  The schema.org </a:t>
            </a:r>
            <a:r>
              <a:rPr lang="en-US" sz="4000" b="1">
                <a:solidFill>
                  <a:srgbClr val="000000"/>
                </a:solidFill>
              </a:rPr>
              <a:t>datasets</a:t>
            </a:r>
            <a:r>
              <a:rPr lang="en-US" sz="4000">
                <a:solidFill>
                  <a:srgbClr val="000000"/>
                </a:solidFill>
              </a:rPr>
              <a:t> extension enables </a:t>
            </a:r>
            <a:r>
              <a:rPr lang="en-US" sz="4000" b="1">
                <a:solidFill>
                  <a:srgbClr val="000000"/>
                </a:solidFill>
              </a:rPr>
              <a:t>relevant datasets</a:t>
            </a:r>
            <a:r>
              <a:rPr lang="en-US" sz="4000">
                <a:solidFill>
                  <a:srgbClr val="000000"/>
                </a:solidFill>
              </a:rPr>
              <a:t> to be more easily </a:t>
            </a:r>
            <a:r>
              <a:rPr lang="en-US" sz="4000" b="1">
                <a:solidFill>
                  <a:srgbClr val="000000"/>
                </a:solidFill>
              </a:rPr>
              <a:t>discovered</a:t>
            </a:r>
            <a:r>
              <a:rPr lang="en-US" sz="4000">
                <a:solidFill>
                  <a:srgbClr val="000000"/>
                </a:solidFill>
              </a:rPr>
              <a:t> by a range of stakeholders including researchers, data journalists, bloggers and developers</a:t>
            </a:r>
          </a:p>
        </p:txBody>
      </p:sp>
      <p:pic>
        <p:nvPicPr>
          <p:cNvPr id="16393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5275" y="3017838"/>
            <a:ext cx="2152650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52AB60AF-1E49-B94D-AC29-3A1C9DE945CC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15</a:t>
            </a:fld>
            <a:endParaRPr lang="en-US" sz="1400">
              <a:solidFill>
                <a:srgbClr val="000000"/>
              </a:solidFill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638" y="2062163"/>
            <a:ext cx="6991350" cy="607695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4750" y="3910013"/>
            <a:ext cx="6791325" cy="4410075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34663" y="7772400"/>
            <a:ext cx="3630612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4144963" y="-193675"/>
            <a:ext cx="10485437" cy="191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ctr">
              <a:buClrTx/>
              <a:buFontTx/>
              <a:buNone/>
              <a:defRPr/>
            </a:pPr>
            <a:r>
              <a:rPr lang="en-AU" sz="4000" smtClean="0"/>
              <a:t>Schema.org </a:t>
            </a:r>
            <a:r>
              <a:rPr lang="en-AU" sz="4000" b="1" smtClean="0"/>
              <a:t>datasets</a:t>
            </a:r>
            <a:r>
              <a:rPr lang="en-AU" sz="4000" smtClean="0"/>
              <a:t> extension</a:t>
            </a: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9875838" y="2286000"/>
            <a:ext cx="4297362" cy="447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>
              <a:buClrTx/>
              <a:buFontTx/>
              <a:buNone/>
              <a:defRPr/>
            </a:pPr>
            <a:r>
              <a:rPr lang="en-US" smtClean="0"/>
              <a:t>“...we've reviewed the current datasets schema proposal in draft, and we are comfortable with the current state of things...</a:t>
            </a:r>
          </a:p>
          <a:p>
            <a:pPr>
              <a:buClrTx/>
              <a:buFontTx/>
              <a:buNone/>
              <a:defRPr/>
            </a:pPr>
            <a:endParaRPr lang="en-US" smtClean="0"/>
          </a:p>
          <a:p>
            <a:pPr>
              <a:buClrTx/>
              <a:buFontTx/>
              <a:buNone/>
              <a:defRPr/>
            </a:pPr>
            <a:r>
              <a:rPr lang="en-US" smtClean="0"/>
              <a:t>“...At this point, if the group would solidify on the dataset proposal, then </a:t>
            </a:r>
            <a:r>
              <a:rPr lang="en-US" b="1" smtClean="0"/>
              <a:t>Data.gov would support and use it.</a:t>
            </a:r>
          </a:p>
          <a:p>
            <a:pPr>
              <a:buClrTx/>
              <a:buFontTx/>
              <a:buNone/>
              <a:defRPr/>
            </a:pPr>
            <a:endParaRPr lang="en-US" b="1" smtClean="0"/>
          </a:p>
          <a:p>
            <a:pPr>
              <a:buClrTx/>
              <a:buFontTx/>
              <a:buNone/>
              <a:defRPr/>
            </a:pPr>
            <a:r>
              <a:rPr lang="en-US" smtClean="0"/>
              <a:t>			---Chris Musialek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8238" y="2641600"/>
            <a:ext cx="8334375" cy="4972050"/>
          </a:xfrm>
          <a:prstGeom prst="rect">
            <a:avLst/>
          </a:prstGeom>
          <a:noFill/>
          <a:ln>
            <a:noFill/>
          </a:ln>
          <a:effectLst>
            <a:outerShdw blurRad="63500" dist="10335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blipFill dpi="0" rotWithShape="0">
                  <a:blip xmlns:r="http://schemas.openxmlformats.org/officeDocument/2006/relationships"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84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144963" y="-193675"/>
            <a:ext cx="10485437" cy="1912938"/>
          </a:xfrm>
        </p:spPr>
        <p:txBody>
          <a:bodyPr lIns="91440" tIns="45720" rIns="91440" bIns="45720"/>
          <a:lstStyle/>
          <a:p>
            <a: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410700" algn="l"/>
                <a:tab pos="10134600" algn="l"/>
              </a:tabLst>
              <a:defRPr/>
            </a:pPr>
            <a:r>
              <a:rPr lang="en-AU" sz="4000" smtClean="0"/>
              <a:t>CKAN Data Catalog Scheme &amp; Protocol</a:t>
            </a: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10483850" y="83312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000" tIns="46800" rIns="90000" bIns="46800">
            <a:prstTxWarp prst="textNoShape">
              <a:avLst/>
            </a:prstTxWarp>
          </a:bodyPr>
          <a:lstStyle/>
          <a:p>
            <a:pPr algn="r"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fld id="{AE099359-6C6E-4A4B-AEF9-2B8BBD66B3D0}" type="slidenum">
              <a:rPr lang="en-US" sz="14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</a:pPr>
              <a:t>16</a:t>
            </a:fld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body" idx="4294967295"/>
          </p:nvPr>
        </p:nvSpPr>
        <p:spPr>
          <a:xfrm>
            <a:off x="304800" y="2641600"/>
            <a:ext cx="6067425" cy="6259513"/>
          </a:xfrm>
        </p:spPr>
        <p:txBody>
          <a:bodyPr/>
          <a:lstStyle/>
          <a:p>
            <a:pPr marL="331788" indent="-331788">
              <a:buSzPct val="45000"/>
              <a:buFont typeface="Wingdings" pitchFamily="-102" charset="2"/>
              <a:buChar char=""/>
              <a:tabLst>
                <a:tab pos="331788" algn="l"/>
                <a:tab pos="444500" algn="l"/>
                <a:tab pos="901700" algn="l"/>
                <a:tab pos="1358900" algn="l"/>
                <a:tab pos="1816100" algn="l"/>
                <a:tab pos="2273300" algn="l"/>
                <a:tab pos="2730500" algn="l"/>
                <a:tab pos="3187700" algn="l"/>
                <a:tab pos="3644900" algn="l"/>
                <a:tab pos="4102100" algn="l"/>
                <a:tab pos="4559300" algn="l"/>
                <a:tab pos="5016500" algn="l"/>
                <a:tab pos="5473700" algn="l"/>
                <a:tab pos="5930900" algn="l"/>
                <a:tab pos="6388100" algn="l"/>
                <a:tab pos="6845300" algn="l"/>
                <a:tab pos="7302500" algn="l"/>
                <a:tab pos="7759700" algn="l"/>
                <a:tab pos="8216900" algn="l"/>
                <a:tab pos="8674100" algn="l"/>
                <a:tab pos="9131300" algn="l"/>
              </a:tabLst>
            </a:pPr>
            <a:r>
              <a:rPr lang="en-US"/>
              <a:t> API-based catalog federation is also possible</a:t>
            </a:r>
          </a:p>
          <a:p>
            <a:pPr marL="331788" indent="-331788">
              <a:buSzPct val="45000"/>
              <a:buFont typeface="Wingdings" pitchFamily="-102" charset="2"/>
              <a:buChar char=""/>
              <a:tabLst>
                <a:tab pos="331788" algn="l"/>
                <a:tab pos="444500" algn="l"/>
                <a:tab pos="901700" algn="l"/>
                <a:tab pos="1358900" algn="l"/>
                <a:tab pos="1816100" algn="l"/>
                <a:tab pos="2273300" algn="l"/>
                <a:tab pos="2730500" algn="l"/>
                <a:tab pos="3187700" algn="l"/>
                <a:tab pos="3644900" algn="l"/>
                <a:tab pos="4102100" algn="l"/>
                <a:tab pos="4559300" algn="l"/>
                <a:tab pos="5016500" algn="l"/>
                <a:tab pos="5473700" algn="l"/>
                <a:tab pos="5930900" algn="l"/>
                <a:tab pos="6388100" algn="l"/>
                <a:tab pos="6845300" algn="l"/>
                <a:tab pos="7302500" algn="l"/>
                <a:tab pos="7759700" algn="l"/>
                <a:tab pos="8216900" algn="l"/>
                <a:tab pos="8674100" algn="l"/>
                <a:tab pos="9131300" algn="l"/>
              </a:tabLst>
            </a:pPr>
            <a:r>
              <a:rPr lang="en-US"/>
              <a:t> ckan announced DCAT-based query/federation API</a:t>
            </a:r>
          </a:p>
          <a:p>
            <a:pPr marL="331788" indent="-331788">
              <a:buSzPct val="45000"/>
              <a:buFont typeface="Wingdings" pitchFamily="-102" charset="2"/>
              <a:buChar char=""/>
              <a:tabLst>
                <a:tab pos="331788" algn="l"/>
                <a:tab pos="444500" algn="l"/>
                <a:tab pos="901700" algn="l"/>
                <a:tab pos="1358900" algn="l"/>
                <a:tab pos="1816100" algn="l"/>
                <a:tab pos="2273300" algn="l"/>
                <a:tab pos="2730500" algn="l"/>
                <a:tab pos="3187700" algn="l"/>
                <a:tab pos="3644900" algn="l"/>
                <a:tab pos="4102100" algn="l"/>
                <a:tab pos="4559300" algn="l"/>
                <a:tab pos="5016500" algn="l"/>
                <a:tab pos="5473700" algn="l"/>
                <a:tab pos="5930900" algn="l"/>
                <a:tab pos="6388100" algn="l"/>
                <a:tab pos="6845300" algn="l"/>
                <a:tab pos="7302500" algn="l"/>
                <a:tab pos="7759700" algn="l"/>
                <a:tab pos="8216900" algn="l"/>
                <a:tab pos="8674100" algn="l"/>
                <a:tab pos="9131300" algn="l"/>
              </a:tabLst>
            </a:pPr>
            <a:r>
              <a:rPr lang="en-US"/>
              <a:t> enables OAI-PMH-like harvesting and more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5852" tIns="67926" rIns="135852" bIns="67926" anchor="t"/>
          <a:lstStyle/>
          <a:p>
            <a:pPr>
              <a:buFont typeface="Times New Roman" charset="0"/>
              <a:buNone/>
              <a:defRPr/>
            </a:pPr>
            <a:r>
              <a:rPr lang="en-US" dirty="0" smtClean="0">
                <a:latin typeface="Verdana" charset="0"/>
              </a:rPr>
              <a:t>Dataset extension to </a:t>
            </a:r>
            <a:r>
              <a:rPr lang="en-US" dirty="0" err="1" smtClean="0">
                <a:latin typeface="Verdana" charset="0"/>
              </a:rPr>
              <a:t>schema.org</a:t>
            </a:r>
            <a:endParaRPr lang="en-US" dirty="0" smtClean="0">
              <a:latin typeface="Verdana" charset="0"/>
            </a:endParaRPr>
          </a:p>
        </p:txBody>
      </p:sp>
      <p:pic>
        <p:nvPicPr>
          <p:cNvPr id="51202" name="Content Placeholder 3" descr="datasetschema.tif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 l="-45961" r="-45961"/>
          <a:stretch>
            <a:fillRect/>
          </a:stretch>
        </p:blipFill>
        <p:spPr>
          <a:xfrm>
            <a:off x="-4781550" y="1719263"/>
            <a:ext cx="19873913" cy="11304587"/>
          </a:xfrm>
          <a:extLs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Content Placeholder 3" descr="datasetschema.tif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r="http://schemas.openxmlformats.org/officeDocument/2006/relationships" xmlns:a="http://schemas.openxmlformats.org/drawingml/2006/main" xmlns:p="http://schemas.openxmlformats.org/presentationml/2006/main" xmlns="" val="0"/>
              </a:ext>
            </a:extLst>
          </a:blip>
          <a:srcRect l="-45961" r="-45961"/>
          <a:stretch>
            <a:fillRect/>
          </a:stretch>
        </p:blipFill>
        <p:spPr bwMode="auto">
          <a:xfrm>
            <a:off x="-461963" y="-2163763"/>
            <a:ext cx="19873913" cy="11303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a="http://schemas.openxmlformats.org/drawingml/2006/main" xmlns:p="http://schemas.openxmlformats.org/presentation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a="http://schemas.openxmlformats.org/drawingml/2006/main" xmlns:p="http://schemas.openxmlformats.org/presentation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a="http://schemas.openxmlformats.org/drawingml/2006/main" xmlns:p="http://schemas.openxmlformats.org/presentationml/2006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:a="http://schemas.openxmlformats.org/drawingml/2006/main" xmlns:p="http://schemas.openxmlformats.org/presentationml/2006/main" xmlns="" val="1"/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Times New Roman" charset="0"/>
              <a:buNone/>
              <a:defRPr/>
            </a:pPr>
            <a:r>
              <a:rPr lang="en-US" dirty="0" smtClean="0"/>
              <a:t>Demo/ links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2363" y="1979613"/>
            <a:ext cx="12420600" cy="7065962"/>
          </a:xfrm>
        </p:spPr>
        <p:txBody>
          <a:bodyPr/>
          <a:lstStyle/>
          <a:p>
            <a:r>
              <a:rPr lang="en-US"/>
              <a:t>http://www.w3.org/wiki/WebSchemas/Datasets</a:t>
            </a:r>
          </a:p>
          <a:p>
            <a:r>
              <a:rPr lang="en-US"/>
              <a:t>http://www.w3.org/wiki/WebSchemas/SchemaDotOrgProposals</a:t>
            </a:r>
          </a:p>
          <a:p>
            <a:endParaRPr lang="en-US"/>
          </a:p>
          <a:p>
            <a:r>
              <a:rPr lang="en-US"/>
              <a:t>Good introduction (longer/ with more context):</a:t>
            </a:r>
          </a:p>
          <a:p>
            <a:r>
              <a:rPr lang="en-US"/>
              <a:t>http://www.slideshare.net/joshsh/semantic-markup-using-schemaorg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Times New Roman" charset="0"/>
              <a:buNone/>
              <a:defRPr/>
            </a:pPr>
            <a:r>
              <a:rPr lang="en-US" sz="4400" dirty="0" smtClean="0"/>
              <a:t>Examples of current </a:t>
            </a:r>
            <a:r>
              <a:rPr lang="en-US" sz="4400" dirty="0" err="1" smtClean="0"/>
              <a:t>schema.org</a:t>
            </a:r>
            <a:r>
              <a:rPr lang="en-US" sz="4400" dirty="0" smtClean="0"/>
              <a:t> results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http://schema-creator.org/event.php</a:t>
            </a:r>
          </a:p>
          <a:p>
            <a:r>
              <a:rPr lang="en-US"/>
              <a:t>http://schema-creator.org/product.php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To do…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19250"/>
            <a:ext cx="5514975" cy="5905500"/>
          </a:xfrm>
        </p:spPr>
        <p:txBody>
          <a:bodyPr/>
          <a:lstStyle/>
          <a:p>
            <a:r>
              <a:rPr lang="en-US"/>
              <a:t>Get Google, Bing, Yahoo, … to crawl these pages</a:t>
            </a:r>
          </a:p>
          <a:p>
            <a:r>
              <a:rPr lang="en-US"/>
              <a:t>It might look like this: http://www.google.com/publicdata/directory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51203" name="Picture 3" descr="google_data20130708.tif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27638" y="1851025"/>
            <a:ext cx="9791700" cy="718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Times New Roman" charset="0"/>
              <a:buNone/>
              <a:defRPr/>
            </a:pPr>
            <a:r>
              <a:rPr lang="en-US" dirty="0" smtClean="0"/>
              <a:t>From Jim </a:t>
            </a:r>
            <a:r>
              <a:rPr lang="en-US" dirty="0" err="1" smtClean="0"/>
              <a:t>Hendler</a:t>
            </a:r>
            <a:r>
              <a:rPr lang="en-US" dirty="0"/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Google is now building custom search engines that will pull down </a:t>
            </a:r>
            <a:r>
              <a:rPr lang="en-US" u="sng"/>
              <a:t>schema.org</a:t>
            </a:r>
          </a:p>
          <a:p>
            <a:r>
              <a:rPr lang="en-US"/>
              <a:t>Dan Brickley is working on one from the Dataset schema, not yet public </a:t>
            </a:r>
          </a:p>
          <a:p>
            <a:r>
              <a:rPr lang="en-US"/>
              <a:t>There's also an open govt data search – not much in it, but looks nice – it's at </a:t>
            </a:r>
            <a:r>
              <a:rPr lang="en-US" u="sng"/>
              <a:t>http://www.google.com/publicdata/directory</a:t>
            </a:r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Times New Roman" charset="0"/>
              <a:buNone/>
              <a:defRPr/>
            </a:pPr>
            <a:r>
              <a:rPr lang="en-US" dirty="0" smtClean="0"/>
              <a:t>Retrieve all the </a:t>
            </a:r>
            <a:r>
              <a:rPr lang="en-US" dirty="0" err="1" smtClean="0"/>
              <a:t>logd</a:t>
            </a:r>
            <a:r>
              <a:rPr lang="en-US" dirty="0" smtClean="0"/>
              <a:t> datasets: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963" y="1692275"/>
            <a:ext cx="12420600" cy="7065963"/>
          </a:xfrm>
        </p:spPr>
        <p:txBody>
          <a:bodyPr/>
          <a:lstStyle/>
          <a:p>
            <a:pPr marL="0">
              <a:spcBef>
                <a:spcPct val="0"/>
              </a:spcBef>
            </a:pPr>
            <a:r>
              <a:rPr lang="en-US" sz="1800"/>
              <a:t>PREFIX dgtwc: &lt;</a:t>
            </a:r>
            <a:r>
              <a:rPr lang="en-US" sz="1800" u="sng"/>
              <a:t>http://data-gov.tw.rpi.edu/2009/data-gov-twc.rdf#&gt;</a:t>
            </a:r>
          </a:p>
          <a:p>
            <a:pPr marL="0">
              <a:spcBef>
                <a:spcPct val="0"/>
              </a:spcBef>
            </a:pPr>
            <a:r>
              <a:rPr lang="en-US" sz="1800"/>
              <a:t>PREFIX conv: &lt;</a:t>
            </a:r>
            <a:r>
              <a:rPr lang="en-US" sz="1800" u="sng"/>
              <a:t>http://purl.org/twc/vocab/conversion/&gt;</a:t>
            </a:r>
          </a:p>
          <a:p>
            <a:pPr marL="0">
              <a:spcBef>
                <a:spcPct val="0"/>
              </a:spcBef>
            </a:pPr>
            <a:r>
              <a:rPr lang="en-US" sz="1800"/>
              <a:t>PREFIX void: &lt;</a:t>
            </a:r>
            <a:r>
              <a:rPr lang="en-US" sz="1800" u="sng"/>
              <a:t>http://rdfs.org/ns/void#&gt;</a:t>
            </a:r>
          </a:p>
          <a:p>
            <a:pPr marL="0">
              <a:spcBef>
                <a:spcPct val="0"/>
              </a:spcBef>
            </a:pPr>
            <a:r>
              <a:rPr lang="en-US" sz="1800"/>
              <a:t>PREFIX dcterms: &lt;</a:t>
            </a:r>
            <a:r>
              <a:rPr lang="en-US" sz="1800" u="sng"/>
              <a:t>http://purl.org/dc/terms/&gt;</a:t>
            </a:r>
          </a:p>
          <a:p>
            <a:pPr marL="0">
              <a:spcBef>
                <a:spcPct val="0"/>
              </a:spcBef>
            </a:pPr>
            <a:r>
              <a:rPr lang="en-US" sz="1800"/>
              <a:t>SELECT DISTINCT ?dataset ?catalog ?catalog_id ?title ?desc ?country ?homepage ?agency_id ?contributor_id WHERE {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?dataset a conv:CatalogedDataset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?dataset void:inDataset ?catalog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?catalog dcterms:identifier ?catalog_id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?dataset &lt;</a:t>
            </a:r>
            <a:r>
              <a:rPr lang="en-US" sz="1800" u="sng"/>
              <a:t>http://purl.org/dc/terms/title&gt; ?title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?dataset dcterms:description ?desc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OPTIONAL {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    ?dataset dgtwc:catalog_country ?country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}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OPTIONAL {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    ?dataset &lt;</a:t>
            </a:r>
            <a:r>
              <a:rPr lang="en-US" sz="1800" u="sng"/>
              <a:t>http://xmlns.com/foaf/0.1/homepage&gt; ?homepage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}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OPTIONAL {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    ?dataset dgtwc:agency ?agency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    ?agency dcterms:identifier ?agency_id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}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OPTIONAL {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    ?dataset &lt;</a:t>
            </a:r>
            <a:r>
              <a:rPr lang="en-US" sz="1800" u="sng"/>
              <a:t>http://purl.org/dc/terms/contributor&gt; ?contributor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    ?contributor dcterms:identifier ?contributor_id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}</a:t>
            </a:r>
          </a:p>
          <a:p>
            <a:pPr marL="0">
              <a:spcBef>
                <a:spcPct val="0"/>
              </a:spcBef>
            </a:pPr>
            <a:r>
              <a:rPr lang="en-US" sz="1800"/>
              <a:t>    #?dataset dgtwc:catalog_country &lt;</a:t>
            </a:r>
            <a:r>
              <a:rPr lang="en-US" sz="1800" u="sng"/>
              <a:t>http://dbpedia.org/resource/United_States&gt; .</a:t>
            </a:r>
          </a:p>
          <a:p>
            <a:pPr marL="0">
              <a:spcBef>
                <a:spcPct val="0"/>
              </a:spcBef>
            </a:pPr>
            <a:r>
              <a:rPr lang="en-US" sz="1800"/>
              <a:t>} 																		Courtesy: Josh Shinavier (RPI/TWC)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Times New Roman" charset="0"/>
              <a:buNone/>
              <a:defRPr/>
            </a:pPr>
            <a:r>
              <a:rPr lang="en-US" dirty="0" smtClean="0"/>
              <a:t>A large number of datasets: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http://logd.tw.rpi.edu/schemaorg_dataset_extension</a:t>
            </a:r>
          </a:p>
          <a:p>
            <a:r>
              <a:rPr lang="en-US"/>
              <a:t>http://www.google.com/webmasters/tools/richsnippets?url=http://logd.tw.rpi.edu/schemaorg_dataset_extension&amp;view=</a:t>
            </a:r>
          </a:p>
          <a:p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Times New Roman" charset="0"/>
              <a:buNone/>
              <a:defRPr/>
            </a:pPr>
            <a:r>
              <a:rPr lang="en-US" sz="4800" dirty="0" smtClean="0"/>
              <a:t>http://</a:t>
            </a:r>
            <a:r>
              <a:rPr lang="en-US" sz="4800" dirty="0" err="1" smtClean="0"/>
              <a:t>logd.tw.rpi.edu</a:t>
            </a:r>
            <a:r>
              <a:rPr lang="en-US" sz="4800" dirty="0" smtClean="0"/>
              <a:t>/page/</a:t>
            </a:r>
            <a:r>
              <a:rPr lang="en-US" sz="4800" dirty="0" err="1" smtClean="0"/>
              <a:t>international_dataset_catalog_search</a:t>
            </a:r>
            <a:endParaRPr lang="en-US" sz="4800" dirty="0"/>
          </a:p>
        </p:txBody>
      </p:sp>
      <p:pic>
        <p:nvPicPr>
          <p:cNvPr id="55298" name="Picture 3" descr="iogds20130709.tif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7413" y="1770063"/>
            <a:ext cx="11233150" cy="7373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Times New Roman" charset="0"/>
              <a:buNone/>
              <a:defRPr/>
            </a:pPr>
            <a:r>
              <a:rPr lang="en-US" dirty="0" smtClean="0"/>
              <a:t>Latest from Josh: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963" y="2124075"/>
            <a:ext cx="12420600" cy="7065963"/>
          </a:xfrm>
        </p:spPr>
        <p:txBody>
          <a:bodyPr/>
          <a:lstStyle/>
          <a:p>
            <a:pPr marL="0" indent="0">
              <a:spcBef>
                <a:spcPct val="0"/>
              </a:spcBef>
            </a:pPr>
            <a:r>
              <a:rPr lang="en-US" sz="3200"/>
              <a:t>Datasets-as-Linked-Data demo.  The RDFa in the pages is not only correct w.r.t. schema.org but is also presented in such a way that an RDFa-aware Linked Data crawler can hop from datasets to catalogs, back again, into DBpedia, etc. while gathering the RDFa as linked RDF.</a:t>
            </a:r>
          </a:p>
          <a:p>
            <a:pPr marL="0" indent="0">
              <a:spcBef>
                <a:spcPct val="0"/>
              </a:spcBef>
            </a:pPr>
            <a:endParaRPr lang="en-US" sz="3200"/>
          </a:p>
          <a:p>
            <a:pPr marL="0" indent="0">
              <a:spcBef>
                <a:spcPct val="0"/>
              </a:spcBef>
            </a:pPr>
            <a:r>
              <a:rPr lang="en-US" sz="3200"/>
              <a:t>Since we now have Datasets-ish RDFa markup in the main IOGDS dataset pages (i.e. the pages which the URIs of the datasets redirect to), we're pretty close to a completely integrated demo.  </a:t>
            </a:r>
          </a:p>
          <a:p>
            <a:pPr marL="0" indent="0">
              <a:spcBef>
                <a:spcPct val="0"/>
              </a:spcBef>
            </a:pPr>
            <a:endParaRPr lang="en-US" sz="3200"/>
          </a:p>
          <a:p>
            <a:pPr marL="0" indent="0">
              <a:spcBef>
                <a:spcPct val="0"/>
              </a:spcBef>
            </a:pPr>
            <a:r>
              <a:rPr lang="en-US" sz="3200"/>
              <a:t>What remains: (1) the current markup has some problems.  We need to fix those; (2) we need markup for catalogs as well as datasets…</a:t>
            </a:r>
          </a:p>
          <a:p>
            <a:pPr marL="0" indent="0">
              <a:spcBef>
                <a:spcPct val="0"/>
              </a:spcBef>
            </a:pPr>
            <a:endParaRPr lang="en-US" sz="32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Times New Roman" charset="0"/>
              <a:buNone/>
              <a:defRPr/>
            </a:pPr>
            <a:r>
              <a:rPr lang="en-US" dirty="0" smtClean="0"/>
              <a:t>Needed (1) and (2):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ct val="0"/>
              </a:spcBef>
            </a:pPr>
            <a:r>
              <a:rPr lang="en-US" sz="3200"/>
              <a:t>To fix (1), we need to make changes to the LODSPeaKr templates that automatically generate those pages, to make them compliant with the model Josh developed. </a:t>
            </a:r>
          </a:p>
          <a:p>
            <a:pPr marL="0" indent="0">
              <a:spcBef>
                <a:spcPct val="0"/>
              </a:spcBef>
            </a:pPr>
            <a:endParaRPr lang="en-US" sz="3200"/>
          </a:p>
          <a:p>
            <a:pPr marL="0" indent="0">
              <a:spcBef>
                <a:spcPct val="0"/>
              </a:spcBef>
            </a:pPr>
            <a:r>
              <a:rPr lang="en-US" sz="3200"/>
              <a:t>To fix (2), we'll work with Alvaro (Graves) to create LODSPeaKr-based automation to generate catalog pages in an efficient way. </a:t>
            </a:r>
          </a:p>
          <a:p>
            <a:pPr marL="0" indent="0">
              <a:spcBef>
                <a:spcPct val="0"/>
              </a:spcBef>
            </a:pPr>
            <a:endParaRPr lang="en-US" sz="3200"/>
          </a:p>
          <a:p>
            <a:pPr marL="0" indent="0">
              <a:spcBef>
                <a:spcPct val="0"/>
              </a:spcBef>
            </a:pPr>
            <a:r>
              <a:rPr lang="en-US" sz="3200"/>
              <a:t>(2) presents more of a challenge than (1) at this point, since the IOGDS implementation of dataset details pages is mostly correct at this point.</a:t>
            </a:r>
          </a:p>
          <a:p>
            <a:pPr marL="0" indent="0">
              <a:spcBef>
                <a:spcPct val="0"/>
              </a:spcBef>
            </a:pPr>
            <a:endParaRPr lang="en-US" sz="3200"/>
          </a:p>
          <a:p>
            <a:pPr marL="0" indent="0">
              <a:spcBef>
                <a:spcPct val="0"/>
              </a:spcBef>
            </a:pPr>
            <a:r>
              <a:rPr lang="en-US" sz="3200"/>
              <a:t>Still need Dan B. to assist with getting them found…</a:t>
            </a:r>
          </a:p>
          <a:p>
            <a:pPr marL="0" indent="0">
              <a:spcBef>
                <a:spcPct val="0"/>
              </a:spcBef>
            </a:pPr>
            <a:endParaRPr lang="en-US" sz="32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Times New Roman" charset="0"/>
              <a:buNone/>
              <a:defRPr/>
            </a:pPr>
            <a:r>
              <a:rPr lang="en-US" dirty="0" smtClean="0"/>
              <a:t>What we need: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Willingness to adopt the dataset schema extension – we need lots of datasets to start showing up</a:t>
            </a:r>
          </a:p>
          <a:p>
            <a:endParaRPr lang="en-US"/>
          </a:p>
          <a:p>
            <a:r>
              <a:rPr lang="en-US"/>
              <a:t>We (TWC) will be pushing out some tools, more demos and how-tos, very soon</a:t>
            </a:r>
          </a:p>
          <a:p>
            <a:endParaRPr lang="en-US"/>
          </a:p>
          <a:p>
            <a:r>
              <a:rPr lang="en-US"/>
              <a:t>Wanna play? http://wiki.esipfed.org/index.php/DatasetSchema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Arial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:a="http://schemas.openxmlformats.org/drawingml/2006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bg1"/>
            </a:solidFill>
            <a:effectLst/>
            <a:latin typeface="Arial" charset="0"/>
            <a:ea typeface="ＭＳ Ｐゴシック" charset="0"/>
            <a:cs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:a="http://schemas.openxmlformats.org/drawingml/2006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bg1"/>
            </a:solidFill>
            <a:effectLst/>
            <a:latin typeface="Arial" charset="0"/>
            <a:ea typeface="ＭＳ Ｐゴシック" charset="0"/>
            <a:cs typeface="ＭＳ Ｐゴシック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Arial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:a="http://schemas.openxmlformats.org/drawingml/2006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bg1"/>
            </a:solidFill>
            <a:effectLst/>
            <a:latin typeface="Arial" charset="0"/>
            <a:ea typeface="ＭＳ Ｐゴシック" charset="0"/>
            <a:cs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:a="http://schemas.openxmlformats.org/drawingml/2006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bg1"/>
            </a:solidFill>
            <a:effectLst/>
            <a:latin typeface="Arial" charset="0"/>
            <a:ea typeface="ＭＳ Ｐゴシック" charset="0"/>
            <a:cs typeface="ＭＳ Ｐゴシック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12528</TotalTime>
  <Words>1594</Words>
  <Application>Microsoft Macintosh PowerPoint</Application>
  <PresentationFormat>Custom</PresentationFormat>
  <Paragraphs>182</Paragraphs>
  <Slides>27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Design Template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Arial</vt:lpstr>
      <vt:lpstr>ＭＳ Ｐゴシック</vt:lpstr>
      <vt:lpstr>Times New Roman</vt:lpstr>
      <vt:lpstr>ヒラギノ角ゴ Pro W3</vt:lpstr>
      <vt:lpstr>Tahoma</vt:lpstr>
      <vt:lpstr>Wingdings</vt:lpstr>
      <vt:lpstr>Verdana</vt:lpstr>
      <vt:lpstr>Office Theme</vt:lpstr>
      <vt:lpstr>1_Office Theme</vt:lpstr>
      <vt:lpstr>Slide 1</vt:lpstr>
      <vt:lpstr>Open Government Data Around the World</vt:lpstr>
      <vt:lpstr>Diverse Approaches to Open Gov't Data</vt:lpstr>
      <vt:lpstr>Federated Discovery of Government Data</vt:lpstr>
      <vt:lpstr>Government Data in the linked open data cloud</vt:lpstr>
      <vt:lpstr>Linked Data is Not Enough...</vt:lpstr>
      <vt:lpstr>Linked Data is Not Enough...</vt:lpstr>
      <vt:lpstr>Dataset Metadata for Discovery and Use</vt:lpstr>
      <vt:lpstr>International Open Government Dataset Search</vt:lpstr>
      <vt:lpstr>Slide 10</vt:lpstr>
      <vt:lpstr>Slide 11</vt:lpstr>
      <vt:lpstr>Schema.org: Semantic Markup for Discovery</vt:lpstr>
      <vt:lpstr>Schema.org datasets extension</vt:lpstr>
      <vt:lpstr>Schema.org datasets extension</vt:lpstr>
      <vt:lpstr>Slide 15</vt:lpstr>
      <vt:lpstr>CKAN Data Catalog Scheme &amp; Protocol</vt:lpstr>
      <vt:lpstr>Dataset extension to schema.org</vt:lpstr>
      <vt:lpstr>Demo/ links</vt:lpstr>
      <vt:lpstr>Examples of current schema.org results</vt:lpstr>
      <vt:lpstr>To do…</vt:lpstr>
      <vt:lpstr>From Jim Hendler:</vt:lpstr>
      <vt:lpstr>Retrieve all the logd datasets:</vt:lpstr>
      <vt:lpstr>A large number of datasets:</vt:lpstr>
      <vt:lpstr>http://logd.tw.rpi.edu/page/international_dataset_catalog_search</vt:lpstr>
      <vt:lpstr>Latest from Josh:</vt:lpstr>
      <vt:lpstr>Needed (1) and (2):</vt:lpstr>
      <vt:lpstr>What we need: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Darnell</dc:creator>
  <cp:lastModifiedBy>Erin Robinson</cp:lastModifiedBy>
  <cp:revision>87</cp:revision>
  <cp:lastPrinted>1601-01-01T00:00:00Z</cp:lastPrinted>
  <dcterms:created xsi:type="dcterms:W3CDTF">2013-07-09T15:58:26Z</dcterms:created>
  <dcterms:modified xsi:type="dcterms:W3CDTF">2013-07-09T15:59:04Z</dcterms:modified>
</cp:coreProperties>
</file>